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9"/>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Roboto Thin" panose="020B0604020202020204" charset="0"/>
      <p:regular r:id="rId38"/>
      <p:bold r:id="rId39"/>
      <p:italic r:id="rId40"/>
      <p:boldItalic r:id="rId41"/>
    </p:embeddedFont>
    <p:embeddedFont>
      <p:font typeface="EB Garamond" panose="020B0604020202020204" charset="0"/>
      <p:regular r:id="rId42"/>
      <p:bold r:id="rId43"/>
      <p:italic r:id="rId44"/>
      <p:boldItalic r:id="rId45"/>
    </p:embeddedFont>
    <p:embeddedFont>
      <p:font typeface="Gill Sans" panose="020B0604020202020204" charset="0"/>
      <p:regular r:id="rId46"/>
      <p:bold r:id="rId47"/>
    </p:embeddedFont>
    <p:embeddedFont>
      <p:font typeface="Roboto" panose="020B0604020202020204" charset="0"/>
      <p:regular r:id="rId48"/>
      <p:bold r:id="rId49"/>
      <p:italic r:id="rId50"/>
      <p:boldItalic r:id="rId51"/>
    </p:embeddedFont>
    <p:embeddedFont>
      <p:font typeface="Roboto Medium"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94877-7764-4B5E-A033-FEDC25F81FDF}">
  <a:tblStyle styleId="{E8994877-7764-4B5E-A033-FEDC25F81F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14" autoAdjust="0"/>
  </p:normalViewPr>
  <p:slideViewPr>
    <p:cSldViewPr snapToGrid="0">
      <p:cViewPr varScale="1">
        <p:scale>
          <a:sx n="127" d="100"/>
          <a:sy n="127" d="100"/>
        </p:scale>
        <p:origin x="109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GufnsmcKEobkSDZbf8-AAEhgKE6AE-uiUtZgUpdgm1Y/edi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f4d5dd47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3f4d5dd47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smtClean="0">
                <a:solidFill>
                  <a:schemeClr val="dk1"/>
                </a:solidFill>
              </a:rPr>
              <a:t>Thank </a:t>
            </a:r>
            <a:r>
              <a:rPr lang="en" dirty="0">
                <a:solidFill>
                  <a:schemeClr val="dk1"/>
                </a:solidFill>
              </a:rPr>
              <a:t>you, Anna! Hello again, everyone! I’m Alison Wohlers, the WEST Program Manager, and it is my pleasure to welcome you all to this summer WEST member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e7a7366d2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3e7a7366d2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3e7a7366d2_0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e7a7366d2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13e7a7366d2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3e7a7366d2_0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3e7a7366d2_0_2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3e7a7366d2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e7a7366d2_0_2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13e7a7366d2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e7a7366d2_0_3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3e7a7366d2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e7a7366d2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13e7a7366d2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3e7a7366d2_0_3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e7a7366d2_0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13e7a7366d2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3e7a7366d2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13e7a7366d2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3e7a7366d2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e7a7366d2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3e7a7366d2_0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3e7a7366d2_0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e7a7366d2_0_3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13e7a7366d2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3585454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43585454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Here </a:t>
            </a:r>
            <a:r>
              <a:rPr lang="en" dirty="0"/>
              <a:t>is our agenda for today, so you know where we’re headed. Our WEST Executive Committee chair, Melissa Desantis will be giving the official welcome and opening remarks for today’s meeting, then we have a keynote presentation from Greg Eow, President of the Center for Research Libraries. The keynote will start from a high-level framework of why the collective collection and then we’ll move into the panel discussion in the second half of the meeting to share real examples of the “how” - how individual libraries are leveraging the WEST trust network and collection in local collection management decisions. We’ll close the meeting today with thanks to the many individuals and libraries who are making the collective collection a reality. </a:t>
            </a:r>
            <a:r>
              <a:rPr lang="en" dirty="0">
                <a:solidFill>
                  <a:schemeClr val="dk1"/>
                </a:solidFill>
              </a:rPr>
              <a:t>And with that, I am very happy to introduce Melissa Desantis, the Director of the Strauss Health Sciences Library at the University of Colorado and our Executive Committee chair.</a:t>
            </a:r>
            <a:endParaRPr dirty="0"/>
          </a:p>
          <a:p>
            <a:pPr marL="0" lvl="0" indent="0" algn="l" rtl="0">
              <a:lnSpc>
                <a:spcPct val="115000"/>
              </a:lnSpc>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b5ad3a9f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3b5ad3a9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smtClean="0">
                <a:solidFill>
                  <a:schemeClr val="dk1"/>
                </a:solidFill>
                <a:latin typeface="Calibri"/>
                <a:ea typeface="Calibri"/>
                <a:cs typeface="Calibri"/>
                <a:sym typeface="Calibri"/>
              </a:rPr>
              <a:t>I’m </a:t>
            </a:r>
            <a:r>
              <a:rPr lang="en" dirty="0">
                <a:solidFill>
                  <a:schemeClr val="dk1"/>
                </a:solidFill>
                <a:latin typeface="Calibri"/>
                <a:ea typeface="Calibri"/>
                <a:cs typeface="Calibri"/>
                <a:sym typeface="Calibri"/>
              </a:rPr>
              <a:t>very pleased to be able to moderate this panel on embedding shared print into local collection management, and how our work (in WEST and in the wider shared print community) can be leveraged for data-informed deselection projects.</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latin typeface="Calibri"/>
                <a:ea typeface="Calibri"/>
                <a:cs typeface="Calibri"/>
                <a:sym typeface="Calibri"/>
              </a:rPr>
              <a:t>Our panelists today have all engaged in deselection projects, or are currently developing them, and are joining us to talk about their projects, including approaches, considerations and benefits, how they leverage existing tools, and how they communicate with their local communities about these projects.</a:t>
            </a:r>
            <a:endParaRPr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3c325b1f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3c325b1f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smtClean="0">
                <a:solidFill>
                  <a:schemeClr val="dk1"/>
                </a:solidFill>
                <a:latin typeface="Calibri"/>
                <a:ea typeface="Calibri"/>
                <a:cs typeface="Calibri"/>
                <a:sym typeface="Calibri"/>
              </a:rPr>
              <a:t>Unfortunately </a:t>
            </a:r>
            <a:r>
              <a:rPr lang="en" dirty="0">
                <a:solidFill>
                  <a:schemeClr val="dk1"/>
                </a:solidFill>
                <a:latin typeface="Calibri"/>
                <a:ea typeface="Calibri"/>
                <a:cs typeface="Calibri"/>
                <a:sym typeface="Calibri"/>
              </a:rPr>
              <a:t>one of our original panelists was not able to make it today, but I’m very pleased to be joined by three colleagues from WEST member institutions:</a:t>
            </a:r>
            <a:endParaRPr dirty="0">
              <a:solidFill>
                <a:schemeClr val="dk1"/>
              </a:solidFill>
              <a:latin typeface="Calibri"/>
              <a:ea typeface="Calibri"/>
              <a:cs typeface="Calibri"/>
              <a:sym typeface="Calibri"/>
            </a:endParaRPr>
          </a:p>
          <a:p>
            <a:pPr marL="457200" lvl="0" indent="-298450" algn="l" rtl="0">
              <a:lnSpc>
                <a:spcPct val="115000"/>
              </a:lnSpc>
              <a:spcBef>
                <a:spcPts val="1200"/>
              </a:spcBef>
              <a:spcAft>
                <a:spcPts val="0"/>
              </a:spcAft>
              <a:buClr>
                <a:schemeClr val="dk1"/>
              </a:buClr>
              <a:buSzPts val="1100"/>
              <a:buFont typeface="Calibri"/>
              <a:buChar char="●"/>
            </a:pPr>
            <a:r>
              <a:rPr lang="en" b="1" dirty="0">
                <a:solidFill>
                  <a:schemeClr val="dk1"/>
                </a:solidFill>
                <a:latin typeface="Calibri"/>
                <a:ea typeface="Calibri"/>
                <a:cs typeface="Calibri"/>
                <a:sym typeface="Calibri"/>
              </a:rPr>
              <a:t>Wil Weston</a:t>
            </a:r>
            <a:r>
              <a:rPr lang="en" dirty="0">
                <a:solidFill>
                  <a:schemeClr val="dk1"/>
                </a:solidFill>
                <a:latin typeface="Calibri"/>
                <a:ea typeface="Calibri"/>
                <a:cs typeface="Calibri"/>
                <a:sym typeface="Calibri"/>
              </a:rPr>
              <a:t>, Head of Collections Management at San Diego State University and member of the WEST Operations and Collections Council</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b="1" dirty="0">
                <a:solidFill>
                  <a:schemeClr val="dk1"/>
                </a:solidFill>
                <a:latin typeface="Calibri"/>
                <a:ea typeface="Calibri"/>
                <a:cs typeface="Calibri"/>
                <a:sym typeface="Calibri"/>
              </a:rPr>
              <a:t>Samantha Silver</a:t>
            </a:r>
            <a:r>
              <a:rPr lang="en" dirty="0">
                <a:solidFill>
                  <a:schemeClr val="dk1"/>
                </a:solidFill>
                <a:latin typeface="Calibri"/>
                <a:ea typeface="Calibri"/>
                <a:cs typeface="Calibri"/>
                <a:sym typeface="Calibri"/>
              </a:rPr>
              <a:t>, Electronic Resources Librarian at Mount Saint Mary’s University in Los Angeles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b="1" dirty="0">
                <a:solidFill>
                  <a:schemeClr val="dk1"/>
                </a:solidFill>
                <a:latin typeface="Calibri"/>
                <a:ea typeface="Calibri"/>
                <a:cs typeface="Calibri"/>
                <a:sym typeface="Calibri"/>
              </a:rPr>
              <a:t>Sion Romaine</a:t>
            </a:r>
            <a:r>
              <a:rPr lang="en" dirty="0">
                <a:solidFill>
                  <a:schemeClr val="dk1"/>
                </a:solidFill>
                <a:latin typeface="Calibri"/>
                <a:ea typeface="Calibri"/>
                <a:cs typeface="Calibri"/>
                <a:sym typeface="Calibri"/>
              </a:rPr>
              <a:t>, Director, Acquisitions &amp; Rapid Cataloging Services at the University of Washington and also member of the WEST Operations and Collections Council</a:t>
            </a:r>
            <a:endParaRPr b="1"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latin typeface="Calibri"/>
                <a:ea typeface="Calibri"/>
                <a:cs typeface="Calibri"/>
                <a:sym typeface="Calibri"/>
              </a:rPr>
              <a:t>Without further ado, I’d like to open it up to the panelists to please introduce themselves and tell us a little about your library’s history with deselection projects.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43585454c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43585454c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Our closing remarks are thank yous - to our keynote speaker today, to the panelists -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4dfc2f2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4dfc2f2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those who contribute their time and expertise to the governance of WEST.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c325b1f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c325b1f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many thanks to those who have served on working groups in the past year and to our archive builders in WEST.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68a87870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e68a87870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of course, a vibrant collective collection and trust is only possible because of those committed to creating it - thank you to all WEST members and individual staff members who make this possible.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3f4d5dd47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3f4d5dd47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everyone for coming today, please don’t hesitate to each out us - no question or comment is too big or too small. We’d love to hear from you.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b5ad3a9f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b5ad3a9f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b5ad3a9f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3b5ad3a9f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solidFill>
                  <a:schemeClr val="dk1"/>
                </a:solidFill>
                <a:latin typeface="Calibri"/>
                <a:ea typeface="Calibri"/>
                <a:cs typeface="Calibri"/>
                <a:sym typeface="Calibri"/>
              </a:rPr>
              <a:t>Reminder </a:t>
            </a:r>
            <a:r>
              <a:rPr lang="en" sz="1200" dirty="0">
                <a:solidFill>
                  <a:schemeClr val="dk1"/>
                </a:solidFill>
                <a:latin typeface="Calibri"/>
                <a:ea typeface="Calibri"/>
                <a:cs typeface="Calibri"/>
                <a:sym typeface="Calibri"/>
              </a:rPr>
              <a:t>that we have a public discussion document where you can add your comments and questions throughout the meeting: </a:t>
            </a:r>
            <a:r>
              <a:rPr lang="en" sz="1200" u="sng" dirty="0">
                <a:solidFill>
                  <a:schemeClr val="hlink"/>
                </a:solidFill>
                <a:latin typeface="Calibri"/>
                <a:ea typeface="Calibri"/>
                <a:cs typeface="Calibri"/>
                <a:sym typeface="Calibri"/>
                <a:hlinkClick r:id="rId3"/>
              </a:rPr>
              <a:t>https://docs.google.com/document/d/1GufnsmcKEobkSDZbf8-AAEhgKE6AE-uiUtZgUpdgm1Y/edit</a:t>
            </a:r>
            <a:endParaRPr sz="800" dirty="0">
              <a:highlight>
                <a:srgbClr val="FFFF00"/>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 sz="1200" b="0" i="0" u="none" strike="noStrike" cap="none" dirty="0" smtClean="0">
                <a:solidFill>
                  <a:schemeClr val="dk1"/>
                </a:solidFill>
                <a:latin typeface="Calibri"/>
                <a:ea typeface="Calibri"/>
                <a:cs typeface="Calibri"/>
                <a:sym typeface="Arial"/>
              </a:rPr>
              <a:t>Thank </a:t>
            </a:r>
            <a:r>
              <a:rPr lang="en" sz="1200" b="0" i="0" u="none" strike="noStrike" cap="none" dirty="0">
                <a:solidFill>
                  <a:schemeClr val="dk1"/>
                </a:solidFill>
                <a:latin typeface="Calibri"/>
                <a:ea typeface="Calibri"/>
                <a:cs typeface="Calibri"/>
                <a:sym typeface="Arial"/>
              </a:rPr>
              <a:t>you, Melissa! And now we turn to our keynote presentation. We are very happy to have Greg Eow, President of the Center for Research Libraries, joining us today as our keynote speaker. As many of you already know, CRL is an international consortium of university, college, and independent research libraries that was founded in 1949. WEST and CRL have a long history of collaboration and partnership - not as long as CRL has been in existence, of course, but from the very beginnings of WEST. Greg has served as President of the Center for Research Libraries since 2019 and as such he is responsible for setting strategic directions and overall programming and services in collaboration with the CRL Board of Directors, staff, member libraries, and strategic partners. Before joining the CRL, Greg was the Associate Director for Collections at the MIT Libraries and before that he held appointments at the Harvard Library and the Yale University Library. In addition to an MLIS, Greg holds a PhD in history and is a lifetime member of the American Historical Association. Welcome, Greg. Thank you for joining us today. </a:t>
            </a:r>
            <a:endParaRPr sz="1200" b="0" i="0" u="none" strike="noStrike" cap="none" dirty="0">
              <a:solidFill>
                <a:schemeClr val="dk1"/>
              </a:solidFill>
              <a:latin typeface="Calibri"/>
              <a:ea typeface="Calibri"/>
              <a:cs typeface="Calibri"/>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e7a7366d2_0_2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3e7a7366d2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e7a7366d2_0_2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13e7a7366d2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e7a7366d2_0_2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13e7a7366d2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e7a7366d2_0_2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13e7a7366d2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e7a7366d2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3e7a7366d2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3e7a7366d2_0_2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4E5F5">
            <a:alpha val="18020"/>
          </a:srgbClr>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020500"/>
            <a:ext cx="77724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Font typeface="Twentieth Century"/>
              <a:buNone/>
              <a:defRPr>
                <a:latin typeface="Twentieth Century"/>
                <a:ea typeface="Twentieth Century"/>
                <a:cs typeface="Twentieth Century"/>
                <a:sym typeface="Twentieth Century"/>
              </a:defRPr>
            </a:lvl1pPr>
            <a:lvl2pPr lvl="1">
              <a:spcBef>
                <a:spcPts val="0"/>
              </a:spcBef>
              <a:spcAft>
                <a:spcPts val="0"/>
              </a:spcAft>
              <a:buSzPts val="1400"/>
              <a:buFont typeface="Twentieth Century"/>
              <a:buNone/>
              <a:defRPr>
                <a:latin typeface="Twentieth Century"/>
                <a:ea typeface="Twentieth Century"/>
                <a:cs typeface="Twentieth Century"/>
                <a:sym typeface="Twentieth Century"/>
              </a:defRPr>
            </a:lvl2pPr>
            <a:lvl3pPr lvl="2">
              <a:spcBef>
                <a:spcPts val="0"/>
              </a:spcBef>
              <a:spcAft>
                <a:spcPts val="0"/>
              </a:spcAft>
              <a:buSzPts val="1400"/>
              <a:buFont typeface="Twentieth Century"/>
              <a:buNone/>
              <a:defRPr>
                <a:latin typeface="Twentieth Century"/>
                <a:ea typeface="Twentieth Century"/>
                <a:cs typeface="Twentieth Century"/>
                <a:sym typeface="Twentieth Century"/>
              </a:defRPr>
            </a:lvl3pPr>
            <a:lvl4pPr lvl="3">
              <a:spcBef>
                <a:spcPts val="0"/>
              </a:spcBef>
              <a:spcAft>
                <a:spcPts val="0"/>
              </a:spcAft>
              <a:buSzPts val="1400"/>
              <a:buFont typeface="Twentieth Century"/>
              <a:buNone/>
              <a:defRPr>
                <a:latin typeface="Twentieth Century"/>
                <a:ea typeface="Twentieth Century"/>
                <a:cs typeface="Twentieth Century"/>
                <a:sym typeface="Twentieth Century"/>
              </a:defRPr>
            </a:lvl4pPr>
            <a:lvl5pPr lvl="4">
              <a:spcBef>
                <a:spcPts val="0"/>
              </a:spcBef>
              <a:spcAft>
                <a:spcPts val="0"/>
              </a:spcAft>
              <a:buSzPts val="1400"/>
              <a:buFont typeface="Twentieth Century"/>
              <a:buNone/>
              <a:defRPr>
                <a:latin typeface="Twentieth Century"/>
                <a:ea typeface="Twentieth Century"/>
                <a:cs typeface="Twentieth Century"/>
                <a:sym typeface="Twentieth Century"/>
              </a:defRPr>
            </a:lvl5pPr>
            <a:lvl6pPr lvl="5">
              <a:spcBef>
                <a:spcPts val="0"/>
              </a:spcBef>
              <a:spcAft>
                <a:spcPts val="0"/>
              </a:spcAft>
              <a:buSzPts val="1400"/>
              <a:buFont typeface="Twentieth Century"/>
              <a:buNone/>
              <a:defRPr>
                <a:latin typeface="Twentieth Century"/>
                <a:ea typeface="Twentieth Century"/>
                <a:cs typeface="Twentieth Century"/>
                <a:sym typeface="Twentieth Century"/>
              </a:defRPr>
            </a:lvl6pPr>
            <a:lvl7pPr lvl="6">
              <a:spcBef>
                <a:spcPts val="0"/>
              </a:spcBef>
              <a:spcAft>
                <a:spcPts val="0"/>
              </a:spcAft>
              <a:buSzPts val="1400"/>
              <a:buFont typeface="Twentieth Century"/>
              <a:buNone/>
              <a:defRPr>
                <a:latin typeface="Twentieth Century"/>
                <a:ea typeface="Twentieth Century"/>
                <a:cs typeface="Twentieth Century"/>
                <a:sym typeface="Twentieth Century"/>
              </a:defRPr>
            </a:lvl7pPr>
            <a:lvl8pPr lvl="7">
              <a:spcBef>
                <a:spcPts val="0"/>
              </a:spcBef>
              <a:spcAft>
                <a:spcPts val="0"/>
              </a:spcAft>
              <a:buSzPts val="1400"/>
              <a:buFont typeface="Twentieth Century"/>
              <a:buNone/>
              <a:defRPr>
                <a:latin typeface="Twentieth Century"/>
                <a:ea typeface="Twentieth Century"/>
                <a:cs typeface="Twentieth Century"/>
                <a:sym typeface="Twentieth Century"/>
              </a:defRPr>
            </a:lvl8pPr>
            <a:lvl9pPr lvl="8">
              <a:spcBef>
                <a:spcPts val="0"/>
              </a:spcBef>
              <a:spcAft>
                <a:spcPts val="0"/>
              </a:spcAft>
              <a:buSzPts val="1400"/>
              <a:buFont typeface="Twentieth Century"/>
              <a:buNone/>
              <a:defRPr>
                <a:latin typeface="Twentieth Century"/>
                <a:ea typeface="Twentieth Century"/>
                <a:cs typeface="Twentieth Century"/>
                <a:sym typeface="Twentieth Century"/>
              </a:defRPr>
            </a:lvl9pPr>
          </a:lstStyle>
          <a:p>
            <a:endParaRPr/>
          </a:p>
        </p:txBody>
      </p:sp>
      <p:sp>
        <p:nvSpPr>
          <p:cNvPr id="13" name="Google Shape;13;p2"/>
          <p:cNvSpPr txBox="1">
            <a:spLocks noGrp="1"/>
          </p:cNvSpPr>
          <p:nvPr>
            <p:ph type="subTitle" idx="1"/>
          </p:nvPr>
        </p:nvSpPr>
        <p:spPr>
          <a:xfrm>
            <a:off x="1371600" y="3245822"/>
            <a:ext cx="6400800" cy="9858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606060"/>
              </a:buClr>
              <a:buSzPts val="3200"/>
              <a:buFont typeface="Twentieth Century"/>
              <a:buNone/>
              <a:defRPr>
                <a:solidFill>
                  <a:srgbClr val="606060"/>
                </a:solidFill>
                <a:latin typeface="Twentieth Century"/>
                <a:ea typeface="Twentieth Century"/>
                <a:cs typeface="Twentieth Century"/>
                <a:sym typeface="Twentieth Century"/>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6" name="Google Shape;16;p2" descr="Logo for the Western Regional Storage Trust (WEST)" title="WEST Logo"/>
          <p:cNvPicPr preferRelativeResize="0"/>
          <p:nvPr/>
        </p:nvPicPr>
        <p:blipFill rotWithShape="1">
          <a:blip r:embed="rId2">
            <a:alphaModFix/>
          </a:blip>
          <a:srcRect t="27709" r="3605"/>
          <a:stretch/>
        </p:blipFill>
        <p:spPr>
          <a:xfrm>
            <a:off x="-4375" y="0"/>
            <a:ext cx="9144000" cy="1650275"/>
          </a:xfrm>
          <a:prstGeom prst="rect">
            <a:avLst/>
          </a:prstGeom>
          <a:noFill/>
          <a:ln>
            <a:noFill/>
          </a:ln>
        </p:spPr>
      </p:pic>
      <p:cxnSp>
        <p:nvCxnSpPr>
          <p:cNvPr id="17" name="Google Shape;17;p2"/>
          <p:cNvCxnSpPr/>
          <p:nvPr/>
        </p:nvCxnSpPr>
        <p:spPr>
          <a:xfrm>
            <a:off x="0" y="1650263"/>
            <a:ext cx="9150900" cy="0"/>
          </a:xfrm>
          <a:prstGeom prst="straightConnector1">
            <a:avLst/>
          </a:prstGeom>
          <a:noFill/>
          <a:ln w="19050" cap="flat" cmpd="sng">
            <a:solidFill>
              <a:srgbClr val="D3E3FD"/>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1" descr="WEST_bar.jpg"/>
          <p:cNvPicPr preferRelativeResize="0"/>
          <p:nvPr/>
        </p:nvPicPr>
        <p:blipFill rotWithShape="1">
          <a:blip r:embed="rId2">
            <a:alphaModFix/>
          </a:blip>
          <a:srcRect l="12038" t="14666" r="86236" b="13510"/>
          <a:stretch/>
        </p:blipFill>
        <p:spPr>
          <a:xfrm rot="5400000">
            <a:off x="4514850" y="-3581399"/>
            <a:ext cx="114301" cy="9143999"/>
          </a:xfrm>
          <a:prstGeom prst="rect">
            <a:avLst/>
          </a:prstGeom>
          <a:noFill/>
          <a:ln>
            <a:noFill/>
          </a:ln>
        </p:spPr>
      </p:pic>
      <p:sp>
        <p:nvSpPr>
          <p:cNvPr id="73" name="Google Shape;73;p11"/>
          <p:cNvSpPr txBox="1">
            <a:spLocks noGrp="1"/>
          </p:cNvSpPr>
          <p:nvPr>
            <p:ph type="body" idx="1"/>
          </p:nvPr>
        </p:nvSpPr>
        <p:spPr>
          <a:xfrm>
            <a:off x="457200" y="1104900"/>
            <a:ext cx="40401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74" name="Google Shape;74;p11"/>
          <p:cNvSpPr txBox="1">
            <a:spLocks noGrp="1"/>
          </p:cNvSpPr>
          <p:nvPr>
            <p:ph type="body" idx="2"/>
          </p:nvPr>
        </p:nvSpPr>
        <p:spPr>
          <a:xfrm>
            <a:off x="4646700" y="1104900"/>
            <a:ext cx="40401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12"/>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2"/>
          <p:cNvSpPr txBox="1">
            <a:spLocks noGrp="1"/>
          </p:cNvSpPr>
          <p:nvPr>
            <p:ph type="subTitle" idx="1"/>
          </p:nvPr>
        </p:nvSpPr>
        <p:spPr>
          <a:xfrm>
            <a:off x="450850" y="983381"/>
            <a:ext cx="4040100" cy="480000"/>
          </a:xfrm>
          <a:prstGeom prst="rect">
            <a:avLst/>
          </a:prstGeom>
          <a:solidFill>
            <a:srgbClr val="DD8047"/>
          </a:solidFill>
          <a:ln>
            <a:noFill/>
          </a:ln>
        </p:spPr>
        <p:txBody>
          <a:bodyPr spcFirstLastPara="1" wrap="square" lIns="91425" tIns="45700" rIns="91425" bIns="45700" anchor="ctr" anchorCtr="0">
            <a:noAutofit/>
          </a:bodyPr>
          <a:lstStyle>
            <a:lvl1pPr lvl="0" algn="ctr" rtl="0">
              <a:spcBef>
                <a:spcPts val="500"/>
              </a:spcBef>
              <a:spcAft>
                <a:spcPts val="0"/>
              </a:spcAft>
              <a:buSzPts val="1500"/>
              <a:buNone/>
              <a:defRPr sz="2300"/>
            </a:lvl1pPr>
            <a:lvl2pPr lvl="1" algn="ctr" rtl="0">
              <a:spcBef>
                <a:spcPts val="500"/>
              </a:spcBef>
              <a:spcAft>
                <a:spcPts val="0"/>
              </a:spcAft>
              <a:buSzPts val="2000"/>
              <a:buNone/>
              <a:defRPr/>
            </a:lvl2pPr>
            <a:lvl3pPr lvl="2" algn="ctr" rtl="0">
              <a:spcBef>
                <a:spcPts val="500"/>
              </a:spcBef>
              <a:spcAft>
                <a:spcPts val="0"/>
              </a:spcAft>
              <a:buSzPts val="1800"/>
              <a:buNone/>
              <a:defRPr/>
            </a:lvl3pPr>
            <a:lvl4pPr lvl="3" algn="ctr" rtl="0">
              <a:spcBef>
                <a:spcPts val="500"/>
              </a:spcBef>
              <a:spcAft>
                <a:spcPts val="0"/>
              </a:spcAft>
              <a:buSzPts val="1800"/>
              <a:buNone/>
              <a:defRPr/>
            </a:lvl4pPr>
            <a:lvl5pPr lvl="4" algn="ctr" rtl="0">
              <a:spcBef>
                <a:spcPts val="500"/>
              </a:spcBef>
              <a:spcAft>
                <a:spcPts val="0"/>
              </a:spcAft>
              <a:buSzPts val="1800"/>
              <a:buNone/>
              <a:defRPr/>
            </a:lvl5pPr>
            <a:lvl6pPr lvl="5" algn="ctr" rtl="0">
              <a:spcBef>
                <a:spcPts val="500"/>
              </a:spcBef>
              <a:spcAft>
                <a:spcPts val="0"/>
              </a:spcAft>
              <a:buSzPts val="1800"/>
              <a:buNone/>
              <a:defRPr/>
            </a:lvl6pPr>
            <a:lvl7pPr lvl="6" algn="ctr" rtl="0">
              <a:spcBef>
                <a:spcPts val="500"/>
              </a:spcBef>
              <a:spcAft>
                <a:spcPts val="0"/>
              </a:spcAft>
              <a:buSzPts val="1800"/>
              <a:buNone/>
              <a:defRPr/>
            </a:lvl7pPr>
            <a:lvl8pPr lvl="7" algn="ctr" rtl="0">
              <a:spcBef>
                <a:spcPts val="500"/>
              </a:spcBef>
              <a:spcAft>
                <a:spcPts val="0"/>
              </a:spcAft>
              <a:buSzPts val="1800"/>
              <a:buNone/>
              <a:defRPr/>
            </a:lvl8pPr>
            <a:lvl9pPr lvl="8" algn="ctr" rtl="0">
              <a:spcBef>
                <a:spcPts val="500"/>
              </a:spcBef>
              <a:spcAft>
                <a:spcPts val="0"/>
              </a:spcAft>
              <a:buSzPts val="1800"/>
              <a:buNone/>
              <a:defRPr/>
            </a:lvl9pPr>
          </a:lstStyle>
          <a:p>
            <a:endParaRPr/>
          </a:p>
        </p:txBody>
      </p:sp>
      <p:sp>
        <p:nvSpPr>
          <p:cNvPr id="80" name="Google Shape;80;p12"/>
          <p:cNvSpPr txBox="1">
            <a:spLocks noGrp="1"/>
          </p:cNvSpPr>
          <p:nvPr>
            <p:ph type="subTitle" idx="2"/>
          </p:nvPr>
        </p:nvSpPr>
        <p:spPr>
          <a:xfrm>
            <a:off x="4635575" y="983381"/>
            <a:ext cx="4040100" cy="480000"/>
          </a:xfrm>
          <a:prstGeom prst="rect">
            <a:avLst/>
          </a:prstGeom>
          <a:solidFill>
            <a:srgbClr val="F3D46A"/>
          </a:solidFill>
          <a:ln>
            <a:noFill/>
          </a:ln>
        </p:spPr>
        <p:txBody>
          <a:bodyPr spcFirstLastPara="1" wrap="square" lIns="91425" tIns="45700" rIns="91425" bIns="45700" anchor="ctr" anchorCtr="0">
            <a:noAutofit/>
          </a:bodyPr>
          <a:lstStyle>
            <a:lvl1pPr marL="0" marR="0" lvl="0" indent="-95250" algn="ctr" rtl="0">
              <a:lnSpc>
                <a:spcPct val="115000"/>
              </a:lnSpc>
              <a:spcBef>
                <a:spcPts val="500"/>
              </a:spcBef>
              <a:spcAft>
                <a:spcPts val="0"/>
              </a:spcAft>
              <a:buSzPts val="1500"/>
              <a:buNone/>
              <a:defRPr sz="2300"/>
            </a:lvl1pPr>
            <a:lvl2pPr lvl="1" algn="ctr" rtl="0">
              <a:spcBef>
                <a:spcPts val="500"/>
              </a:spcBef>
              <a:spcAft>
                <a:spcPts val="0"/>
              </a:spcAft>
              <a:buSzPts val="2000"/>
              <a:buNone/>
              <a:defRPr/>
            </a:lvl2pPr>
            <a:lvl3pPr lvl="2" algn="ctr" rtl="0">
              <a:spcBef>
                <a:spcPts val="500"/>
              </a:spcBef>
              <a:spcAft>
                <a:spcPts val="0"/>
              </a:spcAft>
              <a:buSzPts val="1800"/>
              <a:buNone/>
              <a:defRPr/>
            </a:lvl3pPr>
            <a:lvl4pPr lvl="3" algn="ctr" rtl="0">
              <a:spcBef>
                <a:spcPts val="500"/>
              </a:spcBef>
              <a:spcAft>
                <a:spcPts val="0"/>
              </a:spcAft>
              <a:buSzPts val="1800"/>
              <a:buNone/>
              <a:defRPr/>
            </a:lvl4pPr>
            <a:lvl5pPr lvl="4" algn="ctr" rtl="0">
              <a:spcBef>
                <a:spcPts val="500"/>
              </a:spcBef>
              <a:spcAft>
                <a:spcPts val="0"/>
              </a:spcAft>
              <a:buSzPts val="1800"/>
              <a:buNone/>
              <a:defRPr/>
            </a:lvl5pPr>
            <a:lvl6pPr lvl="5" algn="ctr" rtl="0">
              <a:spcBef>
                <a:spcPts val="500"/>
              </a:spcBef>
              <a:spcAft>
                <a:spcPts val="0"/>
              </a:spcAft>
              <a:buSzPts val="1800"/>
              <a:buNone/>
              <a:defRPr/>
            </a:lvl6pPr>
            <a:lvl7pPr lvl="6" algn="ctr" rtl="0">
              <a:spcBef>
                <a:spcPts val="500"/>
              </a:spcBef>
              <a:spcAft>
                <a:spcPts val="0"/>
              </a:spcAft>
              <a:buSzPts val="1800"/>
              <a:buNone/>
              <a:defRPr/>
            </a:lvl7pPr>
            <a:lvl8pPr lvl="7" algn="ctr" rtl="0">
              <a:spcBef>
                <a:spcPts val="500"/>
              </a:spcBef>
              <a:spcAft>
                <a:spcPts val="0"/>
              </a:spcAft>
              <a:buSzPts val="1800"/>
              <a:buNone/>
              <a:defRPr/>
            </a:lvl8pPr>
            <a:lvl9pPr lvl="8" algn="ctr" rtl="0">
              <a:spcBef>
                <a:spcPts val="500"/>
              </a:spcBef>
              <a:spcAft>
                <a:spcPts val="0"/>
              </a:spcAft>
              <a:buSzPts val="1800"/>
              <a:buNone/>
              <a:defRPr/>
            </a:lvl9pPr>
          </a:lstStyle>
          <a:p>
            <a:endParaRPr/>
          </a:p>
        </p:txBody>
      </p:sp>
      <p:sp>
        <p:nvSpPr>
          <p:cNvPr id="81" name="Google Shape;81;p12"/>
          <p:cNvSpPr txBox="1">
            <a:spLocks noGrp="1"/>
          </p:cNvSpPr>
          <p:nvPr>
            <p:ph type="body" idx="3"/>
          </p:nvPr>
        </p:nvSpPr>
        <p:spPr>
          <a:xfrm>
            <a:off x="457200" y="1485900"/>
            <a:ext cx="4040100" cy="3129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82" name="Google Shape;82;p12"/>
          <p:cNvSpPr txBox="1">
            <a:spLocks noGrp="1"/>
          </p:cNvSpPr>
          <p:nvPr>
            <p:ph type="body" idx="4"/>
          </p:nvPr>
        </p:nvSpPr>
        <p:spPr>
          <a:xfrm>
            <a:off x="4635575" y="1485900"/>
            <a:ext cx="4040100" cy="3129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83" name="Google Shape;83;p12"/>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4"/>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5"/>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5"/>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8" name="Google Shape;98;p15" descr="WEST_bar.jpg"/>
          <p:cNvPicPr preferRelativeResize="0"/>
          <p:nvPr/>
        </p:nvPicPr>
        <p:blipFill rotWithShape="1">
          <a:blip r:embed="rId2">
            <a:alphaModFix/>
          </a:blip>
          <a:srcRect l="12038" t="14666" r="86236" b="13510"/>
          <a:stretch/>
        </p:blipFill>
        <p:spPr>
          <a:xfrm rot="5400000">
            <a:off x="4514850" y="-3581399"/>
            <a:ext cx="114301" cy="9143999"/>
          </a:xfrm>
          <a:prstGeom prst="rect">
            <a:avLst/>
          </a:prstGeom>
          <a:noFill/>
          <a:ln>
            <a:noFill/>
          </a:ln>
        </p:spPr>
      </p:pic>
      <p:sp>
        <p:nvSpPr>
          <p:cNvPr id="99" name="Google Shape;99;p15"/>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lvl="0" indent="0" algn="l" rtl="0">
              <a:lnSpc>
                <a:spcPct val="115000"/>
              </a:lnSpc>
              <a:spcBef>
                <a:spcPts val="280"/>
              </a:spcBef>
              <a:spcAft>
                <a:spcPts val="0"/>
              </a:spcAft>
              <a:buClr>
                <a:schemeClr val="lt1"/>
              </a:buClr>
              <a:buSzPts val="1400"/>
              <a:buFont typeface="Twentieth Century"/>
              <a:buNone/>
            </a:pPr>
            <a:endParaRPr sz="900">
              <a:solidFill>
                <a:schemeClr val="lt1"/>
              </a:solidFill>
              <a:latin typeface="Twentieth Century"/>
              <a:ea typeface="Twentieth Century"/>
              <a:cs typeface="Twentieth Century"/>
              <a:sym typeface="Twentieth Century"/>
            </a:endParaRPr>
          </a:p>
          <a:p>
            <a:pPr marL="0" lvl="5"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6"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7"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8"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p:txBody>
      </p:sp>
      <p:sp>
        <p:nvSpPr>
          <p:cNvPr id="100" name="Google Shape;100;p15"/>
          <p:cNvSpPr txBox="1">
            <a:spLocks noGrp="1"/>
          </p:cNvSpPr>
          <p:nvPr>
            <p:ph type="subTitle" idx="1"/>
          </p:nvPr>
        </p:nvSpPr>
        <p:spPr>
          <a:xfrm>
            <a:off x="609450" y="1215360"/>
            <a:ext cx="2332200" cy="3552000"/>
          </a:xfrm>
          <a:prstGeom prst="rect">
            <a:avLst/>
          </a:prstGeom>
        </p:spPr>
        <p:txBody>
          <a:bodyPr spcFirstLastPara="1" wrap="square" lIns="91425" tIns="45700" rIns="91425" bIns="45700" anchor="ctr" anchorCtr="0">
            <a:noAutofit/>
          </a:bodyPr>
          <a:lstStyle>
            <a:lvl1pPr lvl="0" algn="ctr">
              <a:spcBef>
                <a:spcPts val="500"/>
              </a:spcBef>
              <a:spcAft>
                <a:spcPts val="0"/>
              </a:spcAft>
              <a:buClr>
                <a:schemeClr val="lt1"/>
              </a:buClr>
              <a:buSzPts val="2400"/>
              <a:buNone/>
              <a:defRPr>
                <a:solidFill>
                  <a:schemeClr val="lt1"/>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
        <p:nvSpPr>
          <p:cNvPr id="101" name="Google Shape;101;p15"/>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600"/>
              <a:buNone/>
              <a:defRPr sz="1600"/>
            </a:lvl1pPr>
            <a:lvl2pPr marL="914400" lvl="1" indent="-228600" algn="l">
              <a:spcBef>
                <a:spcPts val="240"/>
              </a:spcBef>
              <a:spcAft>
                <a:spcPts val="0"/>
              </a:spcAft>
              <a:buClr>
                <a:schemeClr val="dk1"/>
              </a:buClr>
              <a:buSzPts val="1400"/>
              <a:buNone/>
              <a:defRPr sz="1400"/>
            </a:lvl2pPr>
            <a:lvl3pPr marL="1371600" lvl="2" indent="-228600" algn="l">
              <a:spcBef>
                <a:spcPts val="200"/>
              </a:spcBef>
              <a:spcAft>
                <a:spcPts val="0"/>
              </a:spcAft>
              <a:buClr>
                <a:schemeClr val="dk1"/>
              </a:buClr>
              <a:buSzPts val="1200"/>
              <a:buNone/>
              <a:defRPr sz="1200"/>
            </a:lvl3pPr>
            <a:lvl4pPr marL="1828800" lvl="3" indent="-228600" algn="l">
              <a:spcBef>
                <a:spcPts val="180"/>
              </a:spcBef>
              <a:spcAft>
                <a:spcPts val="0"/>
              </a:spcAft>
              <a:buClr>
                <a:schemeClr val="dk1"/>
              </a:buClr>
              <a:buSzPts val="1100"/>
              <a:buNone/>
              <a:defRPr sz="1100"/>
            </a:lvl4pPr>
            <a:lvl5pPr marL="2286000" lvl="4" indent="-228600" algn="l">
              <a:spcBef>
                <a:spcPts val="180"/>
              </a:spcBef>
              <a:spcAft>
                <a:spcPts val="0"/>
              </a:spcAft>
              <a:buClr>
                <a:schemeClr val="dk1"/>
              </a:buClr>
              <a:buSzPts val="1100"/>
              <a:buNone/>
              <a:defRPr sz="1100"/>
            </a:lvl5pPr>
            <a:lvl6pPr marL="2743200" lvl="5" indent="-228600" algn="l">
              <a:spcBef>
                <a:spcPts val="180"/>
              </a:spcBef>
              <a:spcAft>
                <a:spcPts val="0"/>
              </a:spcAft>
              <a:buClr>
                <a:schemeClr val="dk1"/>
              </a:buClr>
              <a:buSzPts val="1100"/>
              <a:buNone/>
              <a:defRPr sz="1100"/>
            </a:lvl6pPr>
            <a:lvl7pPr marL="3200400" lvl="6" indent="-228600" algn="l">
              <a:spcBef>
                <a:spcPts val="180"/>
              </a:spcBef>
              <a:spcAft>
                <a:spcPts val="0"/>
              </a:spcAft>
              <a:buClr>
                <a:schemeClr val="dk1"/>
              </a:buClr>
              <a:buSzPts val="1100"/>
              <a:buNone/>
              <a:defRPr sz="1100"/>
            </a:lvl7pPr>
            <a:lvl8pPr marL="3657600" lvl="7" indent="-228600" algn="l">
              <a:spcBef>
                <a:spcPts val="180"/>
              </a:spcBef>
              <a:spcAft>
                <a:spcPts val="0"/>
              </a:spcAft>
              <a:buClr>
                <a:schemeClr val="dk1"/>
              </a:buClr>
              <a:buSzPts val="1100"/>
              <a:buNone/>
              <a:defRPr sz="1100"/>
            </a:lvl8pPr>
            <a:lvl9pPr marL="4114800" lvl="8" indent="-228600" algn="l">
              <a:spcBef>
                <a:spcPts val="180"/>
              </a:spcBef>
              <a:spcAft>
                <a:spcPts val="0"/>
              </a:spcAft>
              <a:buClr>
                <a:schemeClr val="dk1"/>
              </a:buClr>
              <a:buSzPts val="1100"/>
              <a:buNone/>
              <a:defRPr sz="1100"/>
            </a:lvl9pPr>
          </a:lstStyle>
          <a:p>
            <a:endParaRPr/>
          </a:p>
        </p:txBody>
      </p:sp>
      <p:sp>
        <p:nvSpPr>
          <p:cNvPr id="105" name="Google Shape;105;p16"/>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08" name="Google Shape;108;p16"/>
          <p:cNvCxnSpPr/>
          <p:nvPr/>
        </p:nvCxnSpPr>
        <p:spPr>
          <a:xfrm>
            <a:off x="1793600" y="4025513"/>
            <a:ext cx="5481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Vertical Title">
  <p:cSld name="VERTICAL_TITLE_AND_VERTICAL_TEXT_1">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rot="-5400000">
            <a:off x="-755900" y="1543050"/>
            <a:ext cx="42684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7"/>
          <p:cNvSpPr txBox="1">
            <a:spLocks noGrp="1"/>
          </p:cNvSpPr>
          <p:nvPr>
            <p:ph type="body" idx="1"/>
          </p:nvPr>
        </p:nvSpPr>
        <p:spPr>
          <a:xfrm>
            <a:off x="2133475" y="437550"/>
            <a:ext cx="6553200" cy="4268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pic>
        <p:nvPicPr>
          <p:cNvPr id="115" name="Google Shape;115;p17" descr="WEST_bar.jpg"/>
          <p:cNvPicPr preferRelativeResize="0"/>
          <p:nvPr/>
        </p:nvPicPr>
        <p:blipFill rotWithShape="1">
          <a:blip r:embed="rId2">
            <a:alphaModFix/>
          </a:blip>
          <a:srcRect l="12038" t="14666" r="85373" b="12727"/>
          <a:stretch/>
        </p:blipFill>
        <p:spPr>
          <a:xfrm>
            <a:off x="0" y="0"/>
            <a:ext cx="228602" cy="514349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1_Section Header_1">
    <p:bg>
      <p:bgPr>
        <a:solidFill>
          <a:srgbClr val="76BCDE">
            <a:alpha val="29800"/>
          </a:srgbClr>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22313" y="3182540"/>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8"/>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lvl1pPr lvl="0" rtl="0">
              <a:spcBef>
                <a:spcPts val="500"/>
              </a:spcBef>
              <a:spcAft>
                <a:spcPts val="0"/>
              </a:spcAft>
              <a:buClr>
                <a:srgbClr val="606060"/>
              </a:buClr>
              <a:buSzPts val="2400"/>
              <a:buNone/>
              <a:defRPr>
                <a:solidFill>
                  <a:srgbClr val="606060"/>
                </a:solidFill>
              </a:defRPr>
            </a:lvl1pPr>
            <a:lvl2pPr lvl="1" rtl="0">
              <a:spcBef>
                <a:spcPts val="500"/>
              </a:spcBef>
              <a:spcAft>
                <a:spcPts val="0"/>
              </a:spcAft>
              <a:buSzPts val="2000"/>
              <a:buNone/>
              <a:defRPr/>
            </a:lvl2pPr>
            <a:lvl3pPr lvl="2" rtl="0">
              <a:spcBef>
                <a:spcPts val="500"/>
              </a:spcBef>
              <a:spcAft>
                <a:spcPts val="0"/>
              </a:spcAft>
              <a:buSzPts val="18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pic>
        <p:nvPicPr>
          <p:cNvPr id="119" name="Google Shape;119;p18" descr="WEST_bar.jpg"/>
          <p:cNvPicPr preferRelativeResize="0"/>
          <p:nvPr/>
        </p:nvPicPr>
        <p:blipFill rotWithShape="1">
          <a:blip r:embed="rId2">
            <a:alphaModFix/>
          </a:blip>
          <a:srcRect l="12038" t="14666" r="86236" b="13510"/>
          <a:stretch/>
        </p:blipFill>
        <p:spPr>
          <a:xfrm rot="5400000">
            <a:off x="4514850" y="514351"/>
            <a:ext cx="114301" cy="91439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2056"/>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623888" y="1282303"/>
            <a:ext cx="7886700" cy="1565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Calibri"/>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1"/>
          <p:cNvSpPr txBox="1">
            <a:spLocks noGrp="1"/>
          </p:cNvSpPr>
          <p:nvPr>
            <p:ph type="body" idx="1"/>
          </p:nvPr>
        </p:nvSpPr>
        <p:spPr>
          <a:xfrm>
            <a:off x="623888" y="2965745"/>
            <a:ext cx="7886700" cy="1601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5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descr="WEST_bar.jpg"/>
          <p:cNvPicPr preferRelativeResize="0"/>
          <p:nvPr/>
        </p:nvPicPr>
        <p:blipFill rotWithShape="1">
          <a:blip r:embed="rId2">
            <a:alphaModFix/>
          </a:blip>
          <a:srcRect l="12039" t="14669" r="86236" b="13506"/>
          <a:stretch/>
        </p:blipFill>
        <p:spPr>
          <a:xfrm rot="5400000">
            <a:off x="4514850" y="-3581399"/>
            <a:ext cx="114301" cy="9143999"/>
          </a:xfrm>
          <a:prstGeom prst="rect">
            <a:avLst/>
          </a:prstGeom>
          <a:noFill/>
          <a:ln>
            <a:noFill/>
          </a:ln>
        </p:spPr>
      </p:pic>
      <p:sp>
        <p:nvSpPr>
          <p:cNvPr id="23" name="Google Shape;23;p3"/>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ITH TEXT BOXES">
  <p:cSld name="BLANK WITH TEXT BOXES">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76552" y="215198"/>
            <a:ext cx="76389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5400"/>
              <a:buFont typeface="Georgia"/>
              <a:buNone/>
              <a:defRPr sz="5400">
                <a:solidFill>
                  <a:schemeClr val="lt1"/>
                </a:solidFill>
                <a:latin typeface="Georgia"/>
                <a:ea typeface="Georgia"/>
                <a:cs typeface="Georgia"/>
                <a:sym typeface="Georg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2"/>
          <p:cNvSpPr txBox="1">
            <a:spLocks noGrp="1"/>
          </p:cNvSpPr>
          <p:nvPr>
            <p:ph type="body" idx="1"/>
          </p:nvPr>
        </p:nvSpPr>
        <p:spPr>
          <a:xfrm>
            <a:off x="876552" y="1842715"/>
            <a:ext cx="7638900" cy="2790000"/>
          </a:xfrm>
          <a:prstGeom prst="rect">
            <a:avLst/>
          </a:prstGeom>
          <a:noFill/>
          <a:ln>
            <a:noFill/>
          </a:ln>
        </p:spPr>
        <p:txBody>
          <a:bodyPr spcFirstLastPara="1" wrap="square" lIns="68575" tIns="34275" rIns="68575" bIns="34275" anchor="t" anchorCtr="0">
            <a:normAutofit/>
          </a:bodyPr>
          <a:lstStyle>
            <a:lvl1pPr marL="457200" lvl="0" indent="-400050" algn="l" rtl="0">
              <a:lnSpc>
                <a:spcPct val="150000"/>
              </a:lnSpc>
              <a:spcBef>
                <a:spcPts val="800"/>
              </a:spcBef>
              <a:spcAft>
                <a:spcPts val="0"/>
              </a:spcAft>
              <a:buClr>
                <a:schemeClr val="lt1"/>
              </a:buClr>
              <a:buSzPts val="2700"/>
              <a:buChar char="•"/>
              <a:defRPr sz="2700">
                <a:solidFill>
                  <a:schemeClr val="lt1"/>
                </a:solidFill>
                <a:latin typeface="Georgia"/>
                <a:ea typeface="Georgia"/>
                <a:cs typeface="Georgia"/>
                <a:sym typeface="Georgia"/>
              </a:defRPr>
            </a:lvl1pPr>
            <a:lvl2pPr marL="914400" lvl="1" indent="-381000" algn="l" rtl="0">
              <a:lnSpc>
                <a:spcPct val="150000"/>
              </a:lnSpc>
              <a:spcBef>
                <a:spcPts val="400"/>
              </a:spcBef>
              <a:spcAft>
                <a:spcPts val="0"/>
              </a:spcAft>
              <a:buClr>
                <a:schemeClr val="lt1"/>
              </a:buClr>
              <a:buSzPts val="2400"/>
              <a:buChar char="•"/>
              <a:defRPr sz="2400">
                <a:solidFill>
                  <a:schemeClr val="lt1"/>
                </a:solidFill>
                <a:latin typeface="Georgia"/>
                <a:ea typeface="Georgia"/>
                <a:cs typeface="Georgia"/>
                <a:sym typeface="Georgia"/>
              </a:defRPr>
            </a:lvl2pPr>
            <a:lvl3pPr marL="1371600" lvl="2" indent="-361950" algn="l" rtl="0">
              <a:lnSpc>
                <a:spcPct val="150000"/>
              </a:lnSpc>
              <a:spcBef>
                <a:spcPts val="400"/>
              </a:spcBef>
              <a:spcAft>
                <a:spcPts val="0"/>
              </a:spcAft>
              <a:buClr>
                <a:schemeClr val="lt1"/>
              </a:buClr>
              <a:buSzPts val="2100"/>
              <a:buChar char="•"/>
              <a:defRPr sz="2100">
                <a:solidFill>
                  <a:schemeClr val="lt1"/>
                </a:solidFill>
                <a:latin typeface="Georgia"/>
                <a:ea typeface="Georgia"/>
                <a:cs typeface="Georgia"/>
                <a:sym typeface="Georgia"/>
              </a:defRPr>
            </a:lvl3pPr>
            <a:lvl4pPr marL="1828800" lvl="3" indent="-342900" algn="l" rtl="0">
              <a:lnSpc>
                <a:spcPct val="150000"/>
              </a:lnSpc>
              <a:spcBef>
                <a:spcPts val="400"/>
              </a:spcBef>
              <a:spcAft>
                <a:spcPts val="0"/>
              </a:spcAft>
              <a:buClr>
                <a:schemeClr val="lt1"/>
              </a:buClr>
              <a:buSzPts val="1800"/>
              <a:buChar char="•"/>
              <a:defRPr sz="1800">
                <a:solidFill>
                  <a:schemeClr val="lt1"/>
                </a:solidFill>
                <a:latin typeface="Georgia"/>
                <a:ea typeface="Georgia"/>
                <a:cs typeface="Georgia"/>
                <a:sym typeface="Georgia"/>
              </a:defRPr>
            </a:lvl4pPr>
            <a:lvl5pPr marL="2286000" lvl="4" indent="-342900" algn="l" rtl="0">
              <a:lnSpc>
                <a:spcPct val="150000"/>
              </a:lnSpc>
              <a:spcBef>
                <a:spcPts val="400"/>
              </a:spcBef>
              <a:spcAft>
                <a:spcPts val="0"/>
              </a:spcAft>
              <a:buClr>
                <a:schemeClr val="lt1"/>
              </a:buClr>
              <a:buSzPts val="1800"/>
              <a:buChar char="•"/>
              <a:defRPr sz="1800">
                <a:solidFill>
                  <a:schemeClr val="lt1"/>
                </a:solidFill>
                <a:latin typeface="Georgia"/>
                <a:ea typeface="Georgia"/>
                <a:cs typeface="Georgia"/>
                <a:sym typeface="Georgi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22"/>
          <p:cNvSpPr txBox="1">
            <a:spLocks noGrp="1"/>
          </p:cNvSpPr>
          <p:nvPr>
            <p:ph type="body" idx="2"/>
          </p:nvPr>
        </p:nvSpPr>
        <p:spPr>
          <a:xfrm>
            <a:off x="876300" y="1209675"/>
            <a:ext cx="7638900" cy="6333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3600"/>
              <a:buNone/>
              <a:defRPr sz="3600">
                <a:solidFill>
                  <a:schemeClr val="lt1"/>
                </a:solidFill>
                <a:latin typeface="Georgia"/>
                <a:ea typeface="Georgia"/>
                <a:cs typeface="Georgia"/>
                <a:sym typeface="Georgia"/>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2056"/>
        </a:solidFill>
        <a:effectLst/>
      </p:bgPr>
    </p:bg>
    <p:spTree>
      <p:nvGrpSpPr>
        <p:cNvPr id="1" name="Shape 137"/>
        <p:cNvGrpSpPr/>
        <p:nvPr/>
      </p:nvGrpSpPr>
      <p:grpSpPr>
        <a:xfrm>
          <a:off x="0" y="0"/>
          <a:ext cx="0" cy="0"/>
          <a:chOff x="0" y="0"/>
          <a:chExt cx="0" cy="0"/>
        </a:xfrm>
      </p:grpSpPr>
      <p:sp>
        <p:nvSpPr>
          <p:cNvPr id="138" name="Google Shape;138;p23"/>
          <p:cNvSpPr/>
          <p:nvPr/>
        </p:nvSpPr>
        <p:spPr>
          <a:xfrm rot="8486363">
            <a:off x="-2646383" y="-783166"/>
            <a:ext cx="7495883" cy="3088403"/>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3"/>
          <p:cNvSpPr txBox="1">
            <a:spLocks noGrp="1"/>
          </p:cNvSpPr>
          <p:nvPr>
            <p:ph type="ctrTitle"/>
          </p:nvPr>
        </p:nvSpPr>
        <p:spPr>
          <a:xfrm>
            <a:off x="2943036" y="841772"/>
            <a:ext cx="5058000" cy="23193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Gill Sans"/>
              <a:buNone/>
              <a:defRPr sz="4500">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3"/>
          <p:cNvSpPr txBox="1">
            <a:spLocks noGrp="1"/>
          </p:cNvSpPr>
          <p:nvPr>
            <p:ph type="subTitle" idx="1"/>
          </p:nvPr>
        </p:nvSpPr>
        <p:spPr>
          <a:xfrm>
            <a:off x="1143000" y="3406292"/>
            <a:ext cx="6858000" cy="5370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lt1"/>
              </a:buClr>
              <a:buSzPts val="1800"/>
              <a:buNone/>
              <a:defRPr sz="1800">
                <a:latin typeface="EB Garamond"/>
                <a:ea typeface="EB Garamond"/>
                <a:cs typeface="EB Garamond"/>
                <a:sym typeface="EB Garamond"/>
              </a:defRPr>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141" name="Google Shape;141;p23" descr="Logo&#10;&#10;Description automatically generated"/>
          <p:cNvPicPr preferRelativeResize="0"/>
          <p:nvPr/>
        </p:nvPicPr>
        <p:blipFill rotWithShape="1">
          <a:blip r:embed="rId2">
            <a:alphaModFix/>
          </a:blip>
          <a:srcRect/>
          <a:stretch/>
        </p:blipFill>
        <p:spPr>
          <a:xfrm>
            <a:off x="140542" y="187447"/>
            <a:ext cx="1867483" cy="187348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Slide_BEST">
  <p:cSld name="Title_Slide_BEST">
    <p:bg>
      <p:bgPr>
        <a:solidFill>
          <a:schemeClr val="lt1"/>
        </a:solidFill>
        <a:effectLst/>
      </p:bgPr>
    </p:bg>
    <p:spTree>
      <p:nvGrpSpPr>
        <p:cNvPr id="1" name="Shape 142"/>
        <p:cNvGrpSpPr/>
        <p:nvPr/>
      </p:nvGrpSpPr>
      <p:grpSpPr>
        <a:xfrm>
          <a:off x="0" y="0"/>
          <a:ext cx="0" cy="0"/>
          <a:chOff x="0" y="0"/>
          <a:chExt cx="0" cy="0"/>
        </a:xfrm>
      </p:grpSpPr>
      <p:pic>
        <p:nvPicPr>
          <p:cNvPr id="143" name="Google Shape;143;p24" descr="Shape&#10;&#10;Description automatically generated"/>
          <p:cNvPicPr preferRelativeResize="0"/>
          <p:nvPr/>
        </p:nvPicPr>
        <p:blipFill rotWithShape="1">
          <a:blip r:embed="rId2">
            <a:alphaModFix/>
          </a:blip>
          <a:srcRect/>
          <a:stretch/>
        </p:blipFill>
        <p:spPr>
          <a:xfrm>
            <a:off x="0" y="0"/>
            <a:ext cx="9141714" cy="5143500"/>
          </a:xfrm>
          <a:prstGeom prst="rect">
            <a:avLst/>
          </a:prstGeom>
          <a:noFill/>
          <a:ln>
            <a:noFill/>
          </a:ln>
        </p:spPr>
      </p:pic>
      <p:sp>
        <p:nvSpPr>
          <p:cNvPr id="144" name="Google Shape;144;p24"/>
          <p:cNvSpPr txBox="1">
            <a:spLocks noGrp="1"/>
          </p:cNvSpPr>
          <p:nvPr>
            <p:ph type="ctrTitle"/>
          </p:nvPr>
        </p:nvSpPr>
        <p:spPr>
          <a:xfrm>
            <a:off x="1202042" y="1740048"/>
            <a:ext cx="6858000" cy="25020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2"/>
              </a:buClr>
              <a:buSzPts val="4500"/>
              <a:buFont typeface="Gill Sans"/>
              <a:buNone/>
              <a:defRPr sz="4500">
                <a:solidFill>
                  <a:schemeClr val="lt2"/>
                </a:solidFill>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4"/>
          <p:cNvSpPr txBox="1">
            <a:spLocks noGrp="1"/>
          </p:cNvSpPr>
          <p:nvPr>
            <p:ph type="subTitle" idx="1"/>
          </p:nvPr>
        </p:nvSpPr>
        <p:spPr>
          <a:xfrm>
            <a:off x="4405469" y="1"/>
            <a:ext cx="4540200" cy="9582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dk1"/>
              </a:buClr>
              <a:buSzPts val="1500"/>
              <a:buNone/>
              <a:defRPr sz="1500">
                <a:solidFill>
                  <a:schemeClr val="dk1"/>
                </a:solidFill>
                <a:latin typeface="EB Garamond"/>
                <a:ea typeface="EB Garamond"/>
                <a:cs typeface="EB Garamond"/>
                <a:sym typeface="EB Garamond"/>
              </a:defRPr>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1"/>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1143000" y="872011"/>
            <a:ext cx="6858000" cy="129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4884"/>
              </a:buClr>
              <a:buSzPts val="4500"/>
              <a:buFont typeface="Gill Sans"/>
              <a:buNone/>
              <a:defRPr sz="4500">
                <a:solidFill>
                  <a:srgbClr val="004884"/>
                </a:solidFill>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 name="Google Shape;148;p25"/>
          <p:cNvSpPr txBox="1">
            <a:spLocks noGrp="1"/>
          </p:cNvSpPr>
          <p:nvPr>
            <p:ph type="subTitle" idx="1"/>
          </p:nvPr>
        </p:nvSpPr>
        <p:spPr>
          <a:xfrm>
            <a:off x="1143000" y="2366238"/>
            <a:ext cx="6858000" cy="12309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004884"/>
              </a:buClr>
              <a:buSzPts val="1800"/>
              <a:buNone/>
              <a:defRPr sz="1800">
                <a:solidFill>
                  <a:srgbClr val="004884"/>
                </a:solidFill>
                <a:latin typeface="EB Garamond"/>
                <a:ea typeface="EB Garamond"/>
                <a:cs typeface="EB Garamond"/>
                <a:sym typeface="EB Garamond"/>
              </a:defRPr>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149" name="Google Shape;149;p25" descr="Graphical user interface, text, application&#10;&#10;Description automatically generated"/>
          <p:cNvPicPr preferRelativeResize="0"/>
          <p:nvPr/>
        </p:nvPicPr>
        <p:blipFill rotWithShape="1">
          <a:blip r:embed="rId2">
            <a:alphaModFix/>
          </a:blip>
          <a:srcRect/>
          <a:stretch/>
        </p:blipFill>
        <p:spPr>
          <a:xfrm>
            <a:off x="1143000" y="3307737"/>
            <a:ext cx="3810766" cy="96012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1143000" y="1871189"/>
            <a:ext cx="6858000" cy="129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4884"/>
              </a:buClr>
              <a:buSzPts val="4500"/>
              <a:buFont typeface="Gill Sans"/>
              <a:buNone/>
              <a:defRPr sz="4500">
                <a:solidFill>
                  <a:srgbClr val="004884"/>
                </a:solidFill>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6"/>
          <p:cNvSpPr txBox="1">
            <a:spLocks noGrp="1"/>
          </p:cNvSpPr>
          <p:nvPr>
            <p:ph type="subTitle" idx="1"/>
          </p:nvPr>
        </p:nvSpPr>
        <p:spPr>
          <a:xfrm>
            <a:off x="1143000" y="3406291"/>
            <a:ext cx="6858000" cy="12309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004884"/>
              </a:buClr>
              <a:buSzPts val="1800"/>
              <a:buNone/>
              <a:defRPr sz="1800">
                <a:solidFill>
                  <a:srgbClr val="004884"/>
                </a:solidFill>
                <a:latin typeface="EB Garamond"/>
                <a:ea typeface="EB Garamond"/>
                <a:cs typeface="EB Garamond"/>
                <a:sym typeface="EB Garamond"/>
              </a:defRPr>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153" name="Google Shape;153;p26" descr="Graphical user interface, text, application&#10;&#10;Description automatically generated"/>
          <p:cNvPicPr preferRelativeResize="0"/>
          <p:nvPr/>
        </p:nvPicPr>
        <p:blipFill rotWithShape="1">
          <a:blip r:embed="rId2">
            <a:alphaModFix/>
          </a:blip>
          <a:srcRect/>
          <a:stretch/>
        </p:blipFill>
        <p:spPr>
          <a:xfrm>
            <a:off x="152905" y="138527"/>
            <a:ext cx="3810766" cy="9601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004884"/>
        </a:solidFill>
        <a:effectLst/>
      </p:bgPr>
    </p:bg>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623888" y="1282303"/>
            <a:ext cx="7886700" cy="1565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Calibri"/>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7"/>
          <p:cNvSpPr txBox="1">
            <a:spLocks noGrp="1"/>
          </p:cNvSpPr>
          <p:nvPr>
            <p:ph type="body" idx="1"/>
          </p:nvPr>
        </p:nvSpPr>
        <p:spPr>
          <a:xfrm>
            <a:off x="623888" y="2965745"/>
            <a:ext cx="7886700" cy="1601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1485143" y="273844"/>
            <a:ext cx="7030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Gill Sans"/>
              <a:buNone/>
              <a:defRPr>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876552" y="1369219"/>
            <a:ext cx="7638900" cy="3263400"/>
          </a:xfrm>
          <a:prstGeom prst="rect">
            <a:avLst/>
          </a:prstGeom>
          <a:noFill/>
          <a:ln>
            <a:noFill/>
          </a:ln>
        </p:spPr>
        <p:txBody>
          <a:bodyPr spcFirstLastPara="1" wrap="square" lIns="68575" tIns="34275" rIns="68575" bIns="34275" anchor="t" anchorCtr="0">
            <a:normAutofit/>
          </a:bodyPr>
          <a:lstStyle>
            <a:lvl1pPr marL="457200" lvl="0" indent="-400050" algn="l" rtl="0">
              <a:lnSpc>
                <a:spcPct val="90000"/>
              </a:lnSpc>
              <a:spcBef>
                <a:spcPts val="800"/>
              </a:spcBef>
              <a:spcAft>
                <a:spcPts val="0"/>
              </a:spcAft>
              <a:buClr>
                <a:schemeClr val="dk1"/>
              </a:buClr>
              <a:buSzPts val="2700"/>
              <a:buChar char="•"/>
              <a:defRPr sz="2700">
                <a:latin typeface="EB Garamond"/>
                <a:ea typeface="EB Garamond"/>
                <a:cs typeface="EB Garamond"/>
                <a:sym typeface="EB Garamond"/>
              </a:defRPr>
            </a:lvl1pPr>
            <a:lvl2pPr marL="914400" lvl="1" indent="-381000" algn="l" rtl="0">
              <a:lnSpc>
                <a:spcPct val="90000"/>
              </a:lnSpc>
              <a:spcBef>
                <a:spcPts val="400"/>
              </a:spcBef>
              <a:spcAft>
                <a:spcPts val="0"/>
              </a:spcAft>
              <a:buClr>
                <a:schemeClr val="dk1"/>
              </a:buClr>
              <a:buSzPts val="2400"/>
              <a:buChar char="•"/>
              <a:defRPr sz="2400">
                <a:latin typeface="EB Garamond"/>
                <a:ea typeface="EB Garamond"/>
                <a:cs typeface="EB Garamond"/>
                <a:sym typeface="EB Garamond"/>
              </a:defRPr>
            </a:lvl2pPr>
            <a:lvl3pPr marL="1371600" lvl="2" indent="-361950" algn="l" rtl="0">
              <a:lnSpc>
                <a:spcPct val="90000"/>
              </a:lnSpc>
              <a:spcBef>
                <a:spcPts val="400"/>
              </a:spcBef>
              <a:spcAft>
                <a:spcPts val="0"/>
              </a:spcAft>
              <a:buClr>
                <a:schemeClr val="dk1"/>
              </a:buClr>
              <a:buSzPts val="2100"/>
              <a:buChar char="•"/>
              <a:defRPr sz="2100">
                <a:latin typeface="EB Garamond"/>
                <a:ea typeface="EB Garamond"/>
                <a:cs typeface="EB Garamond"/>
                <a:sym typeface="EB Garamond"/>
              </a:defRPr>
            </a:lvl3pPr>
            <a:lvl4pPr marL="1828800" lvl="3" indent="-342900" algn="l" rtl="0">
              <a:lnSpc>
                <a:spcPct val="90000"/>
              </a:lnSpc>
              <a:spcBef>
                <a:spcPts val="400"/>
              </a:spcBef>
              <a:spcAft>
                <a:spcPts val="0"/>
              </a:spcAft>
              <a:buClr>
                <a:schemeClr val="dk1"/>
              </a:buClr>
              <a:buSzPts val="1800"/>
              <a:buChar char="•"/>
              <a:defRPr sz="1800">
                <a:latin typeface="EB Garamond"/>
                <a:ea typeface="EB Garamond"/>
                <a:cs typeface="EB Garamond"/>
                <a:sym typeface="EB Garamond"/>
              </a:defRPr>
            </a:lvl4pPr>
            <a:lvl5pPr marL="2286000" lvl="4" indent="-342900" algn="l" rtl="0">
              <a:lnSpc>
                <a:spcPct val="90000"/>
              </a:lnSpc>
              <a:spcBef>
                <a:spcPts val="400"/>
              </a:spcBef>
              <a:spcAft>
                <a:spcPts val="0"/>
              </a:spcAft>
              <a:buClr>
                <a:schemeClr val="dk1"/>
              </a:buClr>
              <a:buSzPts val="1800"/>
              <a:buChar char="•"/>
              <a:defRPr sz="1800">
                <a:latin typeface="EB Garamond"/>
                <a:ea typeface="EB Garamond"/>
                <a:cs typeface="EB Garamond"/>
                <a:sym typeface="EB Garamond"/>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60" name="Google Shape;160;p28" descr="Logo&#10;&#10;Description automatically generated"/>
          <p:cNvPicPr preferRelativeResize="0"/>
          <p:nvPr/>
        </p:nvPicPr>
        <p:blipFill rotWithShape="1">
          <a:blip r:embed="rId2">
            <a:alphaModFix/>
          </a:blip>
          <a:srcRect/>
          <a:stretch/>
        </p:blipFill>
        <p:spPr>
          <a:xfrm>
            <a:off x="243116" y="192155"/>
            <a:ext cx="1025406" cy="10287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1489685" y="273844"/>
            <a:ext cx="7025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Gill Sans"/>
              <a:buNone/>
              <a:defRPr>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 name="Google Shape;163;p2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atin typeface="EB Garamond"/>
                <a:ea typeface="EB Garamond"/>
                <a:cs typeface="EB Garamond"/>
                <a:sym typeface="EB Garamond"/>
              </a:defRPr>
            </a:lvl1pPr>
            <a:lvl2pPr marL="914400" lvl="1" indent="-361950" algn="l" rtl="0">
              <a:lnSpc>
                <a:spcPct val="90000"/>
              </a:lnSpc>
              <a:spcBef>
                <a:spcPts val="400"/>
              </a:spcBef>
              <a:spcAft>
                <a:spcPts val="0"/>
              </a:spcAft>
              <a:buClr>
                <a:schemeClr val="dk1"/>
              </a:buClr>
              <a:buSzPts val="2100"/>
              <a:buChar char="•"/>
              <a:defRPr sz="2100">
                <a:latin typeface="EB Garamond"/>
                <a:ea typeface="EB Garamond"/>
                <a:cs typeface="EB Garamond"/>
                <a:sym typeface="EB Garamond"/>
              </a:defRPr>
            </a:lvl2pPr>
            <a:lvl3pPr marL="1371600" lvl="2" indent="-342900" algn="l" rtl="0">
              <a:lnSpc>
                <a:spcPct val="90000"/>
              </a:lnSpc>
              <a:spcBef>
                <a:spcPts val="400"/>
              </a:spcBef>
              <a:spcAft>
                <a:spcPts val="0"/>
              </a:spcAft>
              <a:buClr>
                <a:schemeClr val="dk1"/>
              </a:buClr>
              <a:buSzPts val="1800"/>
              <a:buChar char="•"/>
              <a:defRPr sz="1800">
                <a:latin typeface="EB Garamond"/>
                <a:ea typeface="EB Garamond"/>
                <a:cs typeface="EB Garamond"/>
                <a:sym typeface="EB Garamond"/>
              </a:defRPr>
            </a:lvl3pPr>
            <a:lvl4pPr marL="1828800" lvl="3" indent="-323850" algn="l" rtl="0">
              <a:lnSpc>
                <a:spcPct val="90000"/>
              </a:lnSpc>
              <a:spcBef>
                <a:spcPts val="400"/>
              </a:spcBef>
              <a:spcAft>
                <a:spcPts val="0"/>
              </a:spcAft>
              <a:buClr>
                <a:schemeClr val="dk1"/>
              </a:buClr>
              <a:buSzPts val="1500"/>
              <a:buChar char="•"/>
              <a:defRPr sz="1500">
                <a:latin typeface="EB Garamond"/>
                <a:ea typeface="EB Garamond"/>
                <a:cs typeface="EB Garamond"/>
                <a:sym typeface="EB Garamond"/>
              </a:defRPr>
            </a:lvl4pPr>
            <a:lvl5pPr marL="2286000" lvl="4" indent="-323850" algn="l" rtl="0">
              <a:lnSpc>
                <a:spcPct val="90000"/>
              </a:lnSpc>
              <a:spcBef>
                <a:spcPts val="400"/>
              </a:spcBef>
              <a:spcAft>
                <a:spcPts val="0"/>
              </a:spcAft>
              <a:buClr>
                <a:schemeClr val="dk1"/>
              </a:buClr>
              <a:buSzPts val="1500"/>
              <a:buChar char="•"/>
              <a:defRPr sz="1500">
                <a:latin typeface="EB Garamond"/>
                <a:ea typeface="EB Garamond"/>
                <a:cs typeface="EB Garamond"/>
                <a:sym typeface="EB Garamond"/>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4" name="Google Shape;164;p2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atin typeface="EB Garamond"/>
                <a:ea typeface="EB Garamond"/>
                <a:cs typeface="EB Garamond"/>
                <a:sym typeface="EB Garamond"/>
              </a:defRPr>
            </a:lvl1pPr>
            <a:lvl2pPr marL="914400" lvl="1" indent="-361950" algn="l" rtl="0">
              <a:lnSpc>
                <a:spcPct val="90000"/>
              </a:lnSpc>
              <a:spcBef>
                <a:spcPts val="400"/>
              </a:spcBef>
              <a:spcAft>
                <a:spcPts val="0"/>
              </a:spcAft>
              <a:buClr>
                <a:schemeClr val="dk1"/>
              </a:buClr>
              <a:buSzPts val="2100"/>
              <a:buChar char="•"/>
              <a:defRPr sz="2100">
                <a:latin typeface="EB Garamond"/>
                <a:ea typeface="EB Garamond"/>
                <a:cs typeface="EB Garamond"/>
                <a:sym typeface="EB Garamond"/>
              </a:defRPr>
            </a:lvl2pPr>
            <a:lvl3pPr marL="1371600" lvl="2" indent="-342900" algn="l" rtl="0">
              <a:lnSpc>
                <a:spcPct val="90000"/>
              </a:lnSpc>
              <a:spcBef>
                <a:spcPts val="400"/>
              </a:spcBef>
              <a:spcAft>
                <a:spcPts val="0"/>
              </a:spcAft>
              <a:buClr>
                <a:schemeClr val="dk1"/>
              </a:buClr>
              <a:buSzPts val="1800"/>
              <a:buChar char="•"/>
              <a:defRPr sz="1800">
                <a:latin typeface="EB Garamond"/>
                <a:ea typeface="EB Garamond"/>
                <a:cs typeface="EB Garamond"/>
                <a:sym typeface="EB Garamond"/>
              </a:defRPr>
            </a:lvl3pPr>
            <a:lvl4pPr marL="1828800" lvl="3" indent="-323850" algn="l" rtl="0">
              <a:lnSpc>
                <a:spcPct val="90000"/>
              </a:lnSpc>
              <a:spcBef>
                <a:spcPts val="400"/>
              </a:spcBef>
              <a:spcAft>
                <a:spcPts val="0"/>
              </a:spcAft>
              <a:buClr>
                <a:schemeClr val="dk1"/>
              </a:buClr>
              <a:buSzPts val="1500"/>
              <a:buChar char="•"/>
              <a:defRPr sz="1500">
                <a:latin typeface="EB Garamond"/>
                <a:ea typeface="EB Garamond"/>
                <a:cs typeface="EB Garamond"/>
                <a:sym typeface="EB Garamond"/>
              </a:defRPr>
            </a:lvl4pPr>
            <a:lvl5pPr marL="2286000" lvl="4" indent="-323850" algn="l" rtl="0">
              <a:lnSpc>
                <a:spcPct val="90000"/>
              </a:lnSpc>
              <a:spcBef>
                <a:spcPts val="400"/>
              </a:spcBef>
              <a:spcAft>
                <a:spcPts val="0"/>
              </a:spcAft>
              <a:buClr>
                <a:schemeClr val="dk1"/>
              </a:buClr>
              <a:buSzPts val="1500"/>
              <a:buChar char="•"/>
              <a:defRPr sz="1500">
                <a:latin typeface="EB Garamond"/>
                <a:ea typeface="EB Garamond"/>
                <a:cs typeface="EB Garamond"/>
                <a:sym typeface="EB Garamond"/>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65" name="Google Shape;165;p29" descr="Logo&#10;&#10;Description automatically generated"/>
          <p:cNvPicPr preferRelativeResize="0"/>
          <p:nvPr/>
        </p:nvPicPr>
        <p:blipFill rotWithShape="1">
          <a:blip r:embed="rId2">
            <a:alphaModFix/>
          </a:blip>
          <a:srcRect/>
          <a:stretch/>
        </p:blipFill>
        <p:spPr>
          <a:xfrm>
            <a:off x="243116" y="192155"/>
            <a:ext cx="1025406" cy="10287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1494227" y="273844"/>
            <a:ext cx="70224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Gill Sans"/>
              <a:buNone/>
              <a:defRPr>
                <a:latin typeface="Gill Sans"/>
                <a:ea typeface="Gill Sans"/>
                <a:cs typeface="Gill Sans"/>
                <a:sym typeface="Gill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3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atin typeface="Gill Sans"/>
                <a:ea typeface="Gill Sans"/>
                <a:cs typeface="Gill Sans"/>
                <a:sym typeface="Gill Sans"/>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9" name="Google Shape;169;p3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EB Garamond"/>
                <a:ea typeface="EB Garamond"/>
                <a:cs typeface="EB Garamond"/>
                <a:sym typeface="EB Garamond"/>
              </a:defRPr>
            </a:lvl1pPr>
            <a:lvl2pPr marL="914400" lvl="1" indent="-342900" algn="l" rtl="0">
              <a:lnSpc>
                <a:spcPct val="90000"/>
              </a:lnSpc>
              <a:spcBef>
                <a:spcPts val="400"/>
              </a:spcBef>
              <a:spcAft>
                <a:spcPts val="0"/>
              </a:spcAft>
              <a:buClr>
                <a:schemeClr val="dk1"/>
              </a:buClr>
              <a:buSzPts val="1800"/>
              <a:buChar char="•"/>
              <a:defRPr>
                <a:latin typeface="EB Garamond"/>
                <a:ea typeface="EB Garamond"/>
                <a:cs typeface="EB Garamond"/>
                <a:sym typeface="EB Garamond"/>
              </a:defRPr>
            </a:lvl2pPr>
            <a:lvl3pPr marL="1371600" lvl="2" indent="-323850" algn="l" rtl="0">
              <a:lnSpc>
                <a:spcPct val="90000"/>
              </a:lnSpc>
              <a:spcBef>
                <a:spcPts val="400"/>
              </a:spcBef>
              <a:spcAft>
                <a:spcPts val="0"/>
              </a:spcAft>
              <a:buClr>
                <a:schemeClr val="dk1"/>
              </a:buClr>
              <a:buSzPts val="1500"/>
              <a:buChar char="•"/>
              <a:defRPr>
                <a:latin typeface="EB Garamond"/>
                <a:ea typeface="EB Garamond"/>
                <a:cs typeface="EB Garamond"/>
                <a:sym typeface="EB Garamond"/>
              </a:defRPr>
            </a:lvl3pPr>
            <a:lvl4pPr marL="1828800" lvl="3" indent="-317500" algn="l" rtl="0">
              <a:lnSpc>
                <a:spcPct val="90000"/>
              </a:lnSpc>
              <a:spcBef>
                <a:spcPts val="400"/>
              </a:spcBef>
              <a:spcAft>
                <a:spcPts val="0"/>
              </a:spcAft>
              <a:buClr>
                <a:schemeClr val="dk1"/>
              </a:buClr>
              <a:buSzPts val="1400"/>
              <a:buChar char="•"/>
              <a:defRPr>
                <a:latin typeface="EB Garamond"/>
                <a:ea typeface="EB Garamond"/>
                <a:cs typeface="EB Garamond"/>
                <a:sym typeface="EB Garamond"/>
              </a:defRPr>
            </a:lvl4pPr>
            <a:lvl5pPr marL="2286000" lvl="4" indent="-317500" algn="l" rtl="0">
              <a:lnSpc>
                <a:spcPct val="90000"/>
              </a:lnSpc>
              <a:spcBef>
                <a:spcPts val="400"/>
              </a:spcBef>
              <a:spcAft>
                <a:spcPts val="0"/>
              </a:spcAft>
              <a:buClr>
                <a:schemeClr val="dk1"/>
              </a:buClr>
              <a:buSzPts val="1400"/>
              <a:buChar char="•"/>
              <a:defRPr>
                <a:latin typeface="EB Garamond"/>
                <a:ea typeface="EB Garamond"/>
                <a:cs typeface="EB Garamond"/>
                <a:sym typeface="EB Garamond"/>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0" name="Google Shape;170;p3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atin typeface="Gill Sans"/>
                <a:ea typeface="Gill Sans"/>
                <a:cs typeface="Gill Sans"/>
                <a:sym typeface="Gill Sans"/>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1" name="Google Shape;171;p3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EB Garamond"/>
                <a:ea typeface="EB Garamond"/>
                <a:cs typeface="EB Garamond"/>
                <a:sym typeface="EB Garamond"/>
              </a:defRPr>
            </a:lvl1pPr>
            <a:lvl2pPr marL="914400" lvl="1" indent="-342900" algn="l" rtl="0">
              <a:lnSpc>
                <a:spcPct val="90000"/>
              </a:lnSpc>
              <a:spcBef>
                <a:spcPts val="400"/>
              </a:spcBef>
              <a:spcAft>
                <a:spcPts val="0"/>
              </a:spcAft>
              <a:buClr>
                <a:schemeClr val="dk1"/>
              </a:buClr>
              <a:buSzPts val="1800"/>
              <a:buChar char="•"/>
              <a:defRPr>
                <a:latin typeface="EB Garamond"/>
                <a:ea typeface="EB Garamond"/>
                <a:cs typeface="EB Garamond"/>
                <a:sym typeface="EB Garamond"/>
              </a:defRPr>
            </a:lvl2pPr>
            <a:lvl3pPr marL="1371600" lvl="2" indent="-323850" algn="l" rtl="0">
              <a:lnSpc>
                <a:spcPct val="90000"/>
              </a:lnSpc>
              <a:spcBef>
                <a:spcPts val="400"/>
              </a:spcBef>
              <a:spcAft>
                <a:spcPts val="0"/>
              </a:spcAft>
              <a:buClr>
                <a:schemeClr val="dk1"/>
              </a:buClr>
              <a:buSzPts val="1500"/>
              <a:buChar char="•"/>
              <a:defRPr>
                <a:latin typeface="EB Garamond"/>
                <a:ea typeface="EB Garamond"/>
                <a:cs typeface="EB Garamond"/>
                <a:sym typeface="EB Garamond"/>
              </a:defRPr>
            </a:lvl3pPr>
            <a:lvl4pPr marL="1828800" lvl="3" indent="-317500" algn="l" rtl="0">
              <a:lnSpc>
                <a:spcPct val="90000"/>
              </a:lnSpc>
              <a:spcBef>
                <a:spcPts val="400"/>
              </a:spcBef>
              <a:spcAft>
                <a:spcPts val="0"/>
              </a:spcAft>
              <a:buClr>
                <a:schemeClr val="dk1"/>
              </a:buClr>
              <a:buSzPts val="1400"/>
              <a:buChar char="•"/>
              <a:defRPr>
                <a:latin typeface="EB Garamond"/>
                <a:ea typeface="EB Garamond"/>
                <a:cs typeface="EB Garamond"/>
                <a:sym typeface="EB Garamond"/>
              </a:defRPr>
            </a:lvl4pPr>
            <a:lvl5pPr marL="2286000" lvl="4" indent="-317500" algn="l" rtl="0">
              <a:lnSpc>
                <a:spcPct val="90000"/>
              </a:lnSpc>
              <a:spcBef>
                <a:spcPts val="400"/>
              </a:spcBef>
              <a:spcAft>
                <a:spcPts val="0"/>
              </a:spcAft>
              <a:buClr>
                <a:schemeClr val="dk1"/>
              </a:buClr>
              <a:buSzPts val="1400"/>
              <a:buChar char="•"/>
              <a:defRPr>
                <a:latin typeface="EB Garamond"/>
                <a:ea typeface="EB Garamond"/>
                <a:cs typeface="EB Garamond"/>
                <a:sym typeface="EB Garamond"/>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72" name="Google Shape;172;p30" descr="Logo&#10;&#10;Description automatically generated"/>
          <p:cNvPicPr preferRelativeResize="0"/>
          <p:nvPr/>
        </p:nvPicPr>
        <p:blipFill rotWithShape="1">
          <a:blip r:embed="rId2">
            <a:alphaModFix/>
          </a:blip>
          <a:srcRect/>
          <a:stretch/>
        </p:blipFill>
        <p:spPr>
          <a:xfrm>
            <a:off x="243116" y="192155"/>
            <a:ext cx="1025406" cy="1028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3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6" name="Google Shape;176;p3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7" name="Google Shape;17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8" name="Google Shape;17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a:off x="0" y="914400"/>
            <a:ext cx="9144000" cy="151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29" name="Google Shape;29;p4"/>
          <p:cNvSpPr/>
          <p:nvPr/>
        </p:nvSpPr>
        <p:spPr>
          <a:xfrm>
            <a:off x="0" y="924525"/>
            <a:ext cx="393900" cy="131700"/>
          </a:xfrm>
          <a:prstGeom prst="rect">
            <a:avLst/>
          </a:prstGeom>
          <a:solidFill>
            <a:srgbClr val="DD80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30" name="Google Shape;30;p4"/>
          <p:cNvSpPr/>
          <p:nvPr/>
        </p:nvSpPr>
        <p:spPr>
          <a:xfrm>
            <a:off x="457200" y="924525"/>
            <a:ext cx="8686800" cy="131700"/>
          </a:xfrm>
          <a:prstGeom prst="rect">
            <a:avLst/>
          </a:prstGeom>
          <a:solidFill>
            <a:srgbClr val="A8C4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31" name="Google Shape;31;p4"/>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2" name="Google Shape;182;p32"/>
          <p:cNvSpPr>
            <a:spLocks noGrp="1"/>
          </p:cNvSpPr>
          <p:nvPr>
            <p:ph type="pic" idx="2"/>
          </p:nvPr>
        </p:nvSpPr>
        <p:spPr>
          <a:xfrm>
            <a:off x="3887391" y="740569"/>
            <a:ext cx="4629300" cy="3655200"/>
          </a:xfrm>
          <a:prstGeom prst="rect">
            <a:avLst/>
          </a:prstGeom>
          <a:noFill/>
          <a:ln>
            <a:noFill/>
          </a:ln>
        </p:spPr>
      </p:sp>
      <p:sp>
        <p:nvSpPr>
          <p:cNvPr id="183" name="Google Shape;183;p3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4" name="Google Shape;18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5" name="Google Shape;18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3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5" name="Google Shape;195;p3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 name="Google Shape;19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7" name="Google Shape;197;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5" descr="WEST_bar.jpg"/>
          <p:cNvPicPr preferRelativeResize="0"/>
          <p:nvPr/>
        </p:nvPicPr>
        <p:blipFill rotWithShape="1">
          <a:blip r:embed="rId2">
            <a:alphaModFix/>
          </a:blip>
          <a:srcRect l="12039" t="14669" r="85373" b="13506"/>
          <a:stretch/>
        </p:blipFill>
        <p:spPr>
          <a:xfrm>
            <a:off x="8915400" y="0"/>
            <a:ext cx="228602" cy="5143500"/>
          </a:xfrm>
          <a:prstGeom prst="rect">
            <a:avLst/>
          </a:prstGeom>
          <a:noFill/>
          <a:ln>
            <a:noFill/>
          </a:ln>
        </p:spPr>
      </p:pic>
      <p:sp>
        <p:nvSpPr>
          <p:cNvPr id="37" name="Google Shape;37;p5"/>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6" descr="WEST_bar.jpg"/>
          <p:cNvPicPr preferRelativeResize="0"/>
          <p:nvPr/>
        </p:nvPicPr>
        <p:blipFill rotWithShape="1">
          <a:blip r:embed="rId2">
            <a:alphaModFix/>
          </a:blip>
          <a:srcRect l="12038" t="14666" r="85373" b="12727"/>
          <a:stretch/>
        </p:blipFill>
        <p:spPr>
          <a:xfrm>
            <a:off x="0" y="0"/>
            <a:ext cx="228602" cy="5143498"/>
          </a:xfrm>
          <a:prstGeom prst="rect">
            <a:avLst/>
          </a:prstGeom>
          <a:noFill/>
          <a:ln>
            <a:noFill/>
          </a:ln>
        </p:spPr>
      </p:pic>
      <p:sp>
        <p:nvSpPr>
          <p:cNvPr id="43" name="Google Shape;43;p6"/>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7" descr="WEST_bar.jpg"/>
          <p:cNvPicPr preferRelativeResize="0"/>
          <p:nvPr/>
        </p:nvPicPr>
        <p:blipFill rotWithShape="1">
          <a:blip r:embed="rId2">
            <a:alphaModFix/>
          </a:blip>
          <a:srcRect l="12039" t="14669" r="85373" b="13506"/>
          <a:stretch/>
        </p:blipFill>
        <p:spPr>
          <a:xfrm rot="5400000">
            <a:off x="4486275" y="-4486273"/>
            <a:ext cx="171452" cy="9143999"/>
          </a:xfrm>
          <a:prstGeom prst="rect">
            <a:avLst/>
          </a:prstGeom>
          <a:noFill/>
          <a:ln>
            <a:noFill/>
          </a:ln>
        </p:spPr>
      </p:pic>
      <p:sp>
        <p:nvSpPr>
          <p:cNvPr id="49" name="Google Shape;49;p7"/>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8" descr="WEST_bar.jpg"/>
          <p:cNvPicPr preferRelativeResize="0"/>
          <p:nvPr/>
        </p:nvPicPr>
        <p:blipFill rotWithShape="1">
          <a:blip r:embed="rId2">
            <a:alphaModFix/>
          </a:blip>
          <a:srcRect l="12038" t="14666" r="86236" b="13510"/>
          <a:stretch/>
        </p:blipFill>
        <p:spPr>
          <a:xfrm rot="5400000">
            <a:off x="4514850" y="514351"/>
            <a:ext cx="114301" cy="9143999"/>
          </a:xfrm>
          <a:prstGeom prst="rect">
            <a:avLst/>
          </a:prstGeom>
          <a:noFill/>
          <a:ln>
            <a:noFill/>
          </a:ln>
        </p:spPr>
      </p:pic>
      <p:sp>
        <p:nvSpPr>
          <p:cNvPr id="53" name="Google Shape;53;p8"/>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D46A">
            <a:alpha val="32960"/>
          </a:srgbClr>
        </a:solidFill>
        <a:effectLst/>
      </p:bgPr>
    </p:bg>
    <p:spTree>
      <p:nvGrpSpPr>
        <p:cNvPr id="1" name="Shape 56"/>
        <p:cNvGrpSpPr/>
        <p:nvPr/>
      </p:nvGrpSpPr>
      <p:grpSpPr>
        <a:xfrm>
          <a:off x="0" y="0"/>
          <a:ext cx="0" cy="0"/>
          <a:chOff x="0" y="0"/>
          <a:chExt cx="0" cy="0"/>
        </a:xfrm>
      </p:grpSpPr>
      <p:sp>
        <p:nvSpPr>
          <p:cNvPr id="57" name="Google Shape;57;p9"/>
          <p:cNvSpPr/>
          <p:nvPr/>
        </p:nvSpPr>
        <p:spPr>
          <a:xfrm>
            <a:off x="0" y="857250"/>
            <a:ext cx="9144000" cy="643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58" name="Google Shape;58;p9"/>
          <p:cNvSpPr/>
          <p:nvPr/>
        </p:nvSpPr>
        <p:spPr>
          <a:xfrm>
            <a:off x="0" y="900113"/>
            <a:ext cx="1295400" cy="557400"/>
          </a:xfrm>
          <a:prstGeom prst="rect">
            <a:avLst/>
          </a:prstGeom>
          <a:solidFill>
            <a:srgbClr val="DD80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59" name="Google Shape;59;p9"/>
          <p:cNvSpPr/>
          <p:nvPr/>
        </p:nvSpPr>
        <p:spPr>
          <a:xfrm>
            <a:off x="1371600" y="900113"/>
            <a:ext cx="7772400" cy="557400"/>
          </a:xfrm>
          <a:prstGeom prst="rect">
            <a:avLst/>
          </a:prstGeom>
          <a:solidFill>
            <a:srgbClr val="A8C4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60" name="Google Shape;60;p9"/>
          <p:cNvSpPr txBox="1"/>
          <p:nvPr/>
        </p:nvSpPr>
        <p:spPr>
          <a:xfrm>
            <a:off x="6096000" y="3514725"/>
            <a:ext cx="2667000" cy="205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solidFill>
                <a:srgbClr val="775F55"/>
              </a:solidFill>
              <a:latin typeface="Twentieth Century"/>
              <a:ea typeface="Twentieth Century"/>
              <a:cs typeface="Twentieth Century"/>
              <a:sym typeface="Twentieth Century"/>
            </a:endParaRPr>
          </a:p>
        </p:txBody>
      </p:sp>
      <p:sp>
        <p:nvSpPr>
          <p:cNvPr id="61" name="Google Shape;61;p9"/>
          <p:cNvSpPr txBox="1">
            <a:spLocks noGrp="1"/>
          </p:cNvSpPr>
          <p:nvPr>
            <p:ph type="title"/>
          </p:nvPr>
        </p:nvSpPr>
        <p:spPr>
          <a:xfrm>
            <a:off x="1371600" y="900019"/>
            <a:ext cx="7613400" cy="557400"/>
          </a:xfrm>
          <a:prstGeom prst="rect">
            <a:avLst/>
          </a:prstGeom>
        </p:spPr>
        <p:txBody>
          <a:bodyPr spcFirstLastPara="1" wrap="square" lIns="91425" tIns="45700" rIns="91425" bIns="45700" anchor="t" anchorCtr="0">
            <a:noAutofit/>
          </a:bodyPr>
          <a:lstStyle>
            <a:lvl1pPr lvl="0" algn="l">
              <a:spcBef>
                <a:spcPts val="0"/>
              </a:spcBef>
              <a:spcAft>
                <a:spcPts val="0"/>
              </a:spcAft>
              <a:buSzPts val="3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subTitle" idx="1"/>
          </p:nvPr>
        </p:nvSpPr>
        <p:spPr>
          <a:xfrm>
            <a:off x="1371600" y="1513388"/>
            <a:ext cx="6742200" cy="1210800"/>
          </a:xfrm>
          <a:prstGeom prst="rect">
            <a:avLst/>
          </a:prstGeom>
        </p:spPr>
        <p:txBody>
          <a:bodyPr spcFirstLastPara="1" wrap="square" lIns="91425" tIns="45700" rIns="91425" bIns="45700" anchor="ctr" anchorCtr="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A5AB81">
            <a:alpha val="30170"/>
          </a:srgbClr>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722313" y="3182540"/>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10" descr="WEST_bar.jpg"/>
          <p:cNvPicPr preferRelativeResize="0"/>
          <p:nvPr/>
        </p:nvPicPr>
        <p:blipFill rotWithShape="1">
          <a:blip r:embed="rId2">
            <a:alphaModFix/>
          </a:blip>
          <a:srcRect l="12039" t="14669" r="85373" b="13506"/>
          <a:stretch/>
        </p:blipFill>
        <p:spPr>
          <a:xfrm rot="5400000">
            <a:off x="4486275" y="-4486273"/>
            <a:ext cx="171452" cy="9143999"/>
          </a:xfrm>
          <a:prstGeom prst="rect">
            <a:avLst/>
          </a:prstGeom>
          <a:noFill/>
          <a:ln>
            <a:noFill/>
          </a:ln>
        </p:spPr>
      </p:pic>
      <p:sp>
        <p:nvSpPr>
          <p:cNvPr id="66" name="Google Shape;66;p10"/>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E5F5">
            <a:alpha val="180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300"/>
              <a:buFont typeface="Twentieth Century"/>
              <a:buNone/>
              <a:defRPr sz="330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200"/>
              <a:buNone/>
              <a:defRPr sz="1000" b="0" i="0" u="none" strike="noStrike" cap="none">
                <a:solidFill>
                  <a:srgbClr val="D5650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D56509"/>
                </a:solidFill>
                <a:latin typeface="Calibri"/>
                <a:ea typeface="Calibri"/>
                <a:cs typeface="Calibri"/>
                <a:sym typeface="Calibri"/>
              </a:defRPr>
            </a:lvl1pPr>
            <a:lvl2pPr marL="0" marR="0" lvl="1" indent="0" algn="r" rtl="0">
              <a:spcBef>
                <a:spcPts val="0"/>
              </a:spcBef>
              <a:buNone/>
              <a:defRPr sz="1200" b="0" i="0" u="none" strike="noStrike" cap="none">
                <a:solidFill>
                  <a:srgbClr val="D56509"/>
                </a:solidFill>
                <a:latin typeface="Calibri"/>
                <a:ea typeface="Calibri"/>
                <a:cs typeface="Calibri"/>
                <a:sym typeface="Calibri"/>
              </a:defRPr>
            </a:lvl2pPr>
            <a:lvl3pPr marL="0" marR="0" lvl="2" indent="0" algn="r" rtl="0">
              <a:spcBef>
                <a:spcPts val="0"/>
              </a:spcBef>
              <a:buNone/>
              <a:defRPr sz="1200" b="0" i="0" u="none" strike="noStrike" cap="none">
                <a:solidFill>
                  <a:srgbClr val="D56509"/>
                </a:solidFill>
                <a:latin typeface="Calibri"/>
                <a:ea typeface="Calibri"/>
                <a:cs typeface="Calibri"/>
                <a:sym typeface="Calibri"/>
              </a:defRPr>
            </a:lvl3pPr>
            <a:lvl4pPr marL="0" marR="0" lvl="3" indent="0" algn="r" rtl="0">
              <a:spcBef>
                <a:spcPts val="0"/>
              </a:spcBef>
              <a:buNone/>
              <a:defRPr sz="1200" b="0" i="0" u="none" strike="noStrike" cap="none">
                <a:solidFill>
                  <a:srgbClr val="D56509"/>
                </a:solidFill>
                <a:latin typeface="Calibri"/>
                <a:ea typeface="Calibri"/>
                <a:cs typeface="Calibri"/>
                <a:sym typeface="Calibri"/>
              </a:defRPr>
            </a:lvl4pPr>
            <a:lvl5pPr marL="0" marR="0" lvl="4" indent="0" algn="r" rtl="0">
              <a:spcBef>
                <a:spcPts val="0"/>
              </a:spcBef>
              <a:buNone/>
              <a:defRPr sz="1200" b="0" i="0" u="none" strike="noStrike" cap="none">
                <a:solidFill>
                  <a:srgbClr val="D56509"/>
                </a:solidFill>
                <a:latin typeface="Calibri"/>
                <a:ea typeface="Calibri"/>
                <a:cs typeface="Calibri"/>
                <a:sym typeface="Calibri"/>
              </a:defRPr>
            </a:lvl5pPr>
            <a:lvl6pPr marL="0" marR="0" lvl="5" indent="0" algn="r" rtl="0">
              <a:spcBef>
                <a:spcPts val="0"/>
              </a:spcBef>
              <a:buNone/>
              <a:defRPr sz="1200" b="0" i="0" u="none" strike="noStrike" cap="none">
                <a:solidFill>
                  <a:srgbClr val="D56509"/>
                </a:solidFill>
                <a:latin typeface="Calibri"/>
                <a:ea typeface="Calibri"/>
                <a:cs typeface="Calibri"/>
                <a:sym typeface="Calibri"/>
              </a:defRPr>
            </a:lvl6pPr>
            <a:lvl7pPr marL="0" marR="0" lvl="6" indent="0" algn="r" rtl="0">
              <a:spcBef>
                <a:spcPts val="0"/>
              </a:spcBef>
              <a:buNone/>
              <a:defRPr sz="1200" b="0" i="0" u="none" strike="noStrike" cap="none">
                <a:solidFill>
                  <a:srgbClr val="D56509"/>
                </a:solidFill>
                <a:latin typeface="Calibri"/>
                <a:ea typeface="Calibri"/>
                <a:cs typeface="Calibri"/>
                <a:sym typeface="Calibri"/>
              </a:defRPr>
            </a:lvl7pPr>
            <a:lvl8pPr marL="0" marR="0" lvl="7" indent="0" algn="r" rtl="0">
              <a:spcBef>
                <a:spcPts val="0"/>
              </a:spcBef>
              <a:buNone/>
              <a:defRPr sz="1200" b="0" i="0" u="none" strike="noStrike" cap="none">
                <a:solidFill>
                  <a:srgbClr val="D56509"/>
                </a:solidFill>
                <a:latin typeface="Calibri"/>
                <a:ea typeface="Calibri"/>
                <a:cs typeface="Calibri"/>
                <a:sym typeface="Calibri"/>
              </a:defRPr>
            </a:lvl8pPr>
            <a:lvl9pPr marL="0" marR="0" lvl="8" indent="0" algn="r" rtl="0">
              <a:spcBef>
                <a:spcPts val="0"/>
              </a:spcBef>
              <a:buNone/>
              <a:defRPr sz="12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a:spLocks noGrp="1"/>
          </p:cNvSpPr>
          <p:nvPr>
            <p:ph type="body" idx="1"/>
          </p:nvPr>
        </p:nvSpPr>
        <p:spPr>
          <a:xfrm>
            <a:off x="457200" y="10287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2" name="Google Shape;122;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cdlib.org/west/"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hyperlink" Target="mailto:anna.striker@ucop.edu" TargetMode="External"/><Relationship Id="rId4" Type="http://schemas.openxmlformats.org/officeDocument/2006/relationships/hyperlink" Target="mailto:alison.wohlers@ucop.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ctrTitle"/>
          </p:nvPr>
        </p:nvSpPr>
        <p:spPr>
          <a:xfrm>
            <a:off x="685800" y="2020500"/>
            <a:ext cx="77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WEST Member Meeting</a:t>
            </a:r>
            <a:endParaRPr/>
          </a:p>
          <a:p>
            <a:pPr marL="0" lvl="0" indent="0" algn="ctr" rtl="0">
              <a:spcBef>
                <a:spcPts val="1000"/>
              </a:spcBef>
              <a:spcAft>
                <a:spcPts val="0"/>
              </a:spcAft>
              <a:buNone/>
            </a:pPr>
            <a:r>
              <a:rPr lang="en" b="1"/>
              <a:t>Embedding Collaboration; Embedding Shared Print</a:t>
            </a:r>
            <a:endParaRPr b="1"/>
          </a:p>
        </p:txBody>
      </p:sp>
      <p:sp>
        <p:nvSpPr>
          <p:cNvPr id="217" name="Google Shape;217;p37"/>
          <p:cNvSpPr txBox="1">
            <a:spLocks noGrp="1"/>
          </p:cNvSpPr>
          <p:nvPr>
            <p:ph type="subTitle" idx="1"/>
          </p:nvPr>
        </p:nvSpPr>
        <p:spPr>
          <a:xfrm>
            <a:off x="1371600" y="3245822"/>
            <a:ext cx="6400800" cy="9858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a:p>
            <a:pPr marL="0" lvl="0" indent="0" algn="ctr" rtl="0">
              <a:spcBef>
                <a:spcPts val="640"/>
              </a:spcBef>
              <a:spcAft>
                <a:spcPts val="0"/>
              </a:spcAft>
              <a:buClr>
                <a:schemeClr val="dk1"/>
              </a:buClr>
              <a:buSzPts val="1100"/>
              <a:buFont typeface="Arial"/>
              <a:buNone/>
            </a:pPr>
            <a:r>
              <a:rPr lang="en"/>
              <a:t>July 19, 2022</a:t>
            </a:r>
            <a:endParaRPr/>
          </a:p>
          <a:p>
            <a:pPr marL="0" lvl="0" indent="0" algn="ctr" rtl="0">
              <a:spcBef>
                <a:spcPts val="640"/>
              </a:spcBef>
              <a:spcAft>
                <a:spcPts val="0"/>
              </a:spcAft>
              <a:buNone/>
            </a:pPr>
            <a:r>
              <a:rPr lang="en"/>
              <a:t>1:00-2:30 pm PT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p:nvPr/>
        </p:nvSpPr>
        <p:spPr>
          <a:xfrm>
            <a:off x="691423" y="3494158"/>
            <a:ext cx="7382400" cy="136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l" rtl="0">
              <a:spcBef>
                <a:spcPts val="0"/>
              </a:spcBef>
              <a:spcAft>
                <a:spcPts val="0"/>
              </a:spcAft>
              <a:buNone/>
            </a:pPr>
            <a:r>
              <a:rPr lang="en" sz="2100">
                <a:solidFill>
                  <a:schemeClr val="dk1"/>
                </a:solidFill>
                <a:latin typeface="Georgia"/>
                <a:ea typeface="Georgia"/>
                <a:cs typeface="Georgia"/>
                <a:sym typeface="Georgia"/>
              </a:rPr>
              <a:t> </a:t>
            </a:r>
            <a:r>
              <a:rPr lang="en" sz="1800">
                <a:solidFill>
                  <a:schemeClr val="lt1"/>
                </a:solidFill>
                <a:latin typeface="Georgia"/>
                <a:ea typeface="Georgia"/>
                <a:cs typeface="Georgia"/>
                <a:sym typeface="Georgia"/>
              </a:rPr>
              <a:t>– Derek Parfit, </a:t>
            </a:r>
            <a:r>
              <a:rPr lang="en" sz="1800" i="1">
                <a:solidFill>
                  <a:schemeClr val="lt1"/>
                </a:solidFill>
                <a:latin typeface="Georgia"/>
                <a:ea typeface="Georgia"/>
                <a:cs typeface="Georgia"/>
                <a:sym typeface="Georgia"/>
              </a:rPr>
              <a:t>Reasons and Persons </a:t>
            </a:r>
            <a:r>
              <a:rPr lang="en" sz="1800">
                <a:solidFill>
                  <a:schemeClr val="lt1"/>
                </a:solidFill>
                <a:latin typeface="Georgia"/>
                <a:ea typeface="Georgia"/>
                <a:cs typeface="Georgia"/>
                <a:sym typeface="Georgia"/>
              </a:rPr>
              <a:t>(Oxford, 1984)</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endParaRPr sz="2100">
              <a:solidFill>
                <a:schemeClr val="dk1"/>
              </a:solidFill>
              <a:latin typeface="Georgia"/>
              <a:ea typeface="Georgia"/>
              <a:cs typeface="Georgia"/>
              <a:sym typeface="Georgia"/>
            </a:endParaRPr>
          </a:p>
        </p:txBody>
      </p:sp>
      <p:sp>
        <p:nvSpPr>
          <p:cNvPr id="294" name="Google Shape;294;p46"/>
          <p:cNvSpPr txBox="1"/>
          <p:nvPr/>
        </p:nvSpPr>
        <p:spPr>
          <a:xfrm>
            <a:off x="691423" y="1663933"/>
            <a:ext cx="78357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Each of our acts may be </a:t>
            </a:r>
            <a:r>
              <a:rPr lang="en" sz="2100" i="1">
                <a:solidFill>
                  <a:schemeClr val="lt1"/>
                </a:solidFill>
                <a:latin typeface="Georgia"/>
                <a:ea typeface="Georgia"/>
                <a:cs typeface="Georgia"/>
                <a:sym typeface="Georgia"/>
              </a:rPr>
              <a:t>very</a:t>
            </a:r>
            <a:r>
              <a:rPr lang="en" sz="2100">
                <a:solidFill>
                  <a:schemeClr val="lt1"/>
                </a:solidFill>
                <a:latin typeface="Georgia"/>
                <a:ea typeface="Georgia"/>
                <a:cs typeface="Georgia"/>
                <a:sym typeface="Georgia"/>
              </a:rPr>
              <a:t> wrong, because of its effects on other people, even if none of these people could ever notice any of these effects. </a:t>
            </a:r>
            <a:endParaRPr sz="2100" b="1">
              <a:solidFill>
                <a:schemeClr val="lt1"/>
              </a:solidFill>
              <a:latin typeface="Georgia"/>
              <a:ea typeface="Georgia"/>
              <a:cs typeface="Georgia"/>
              <a:sym typeface="Georgia"/>
            </a:endParaRPr>
          </a:p>
        </p:txBody>
      </p:sp>
      <p:sp>
        <p:nvSpPr>
          <p:cNvPr id="295" name="Google Shape;295;p46"/>
          <p:cNvSpPr txBox="1"/>
          <p:nvPr/>
        </p:nvSpPr>
        <p:spPr>
          <a:xfrm>
            <a:off x="383241" y="375038"/>
            <a:ext cx="8320200" cy="64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lt1"/>
              </a:buClr>
              <a:buSzPts val="3600"/>
              <a:buFont typeface="Georgia"/>
              <a:buNone/>
            </a:pPr>
            <a:r>
              <a:rPr lang="en" sz="3600">
                <a:solidFill>
                  <a:schemeClr val="lt1"/>
                </a:solidFill>
                <a:latin typeface="Georgia"/>
                <a:ea typeface="Georgia"/>
                <a:cs typeface="Georgia"/>
                <a:sym typeface="Georgia"/>
              </a:rPr>
              <a:t>Parfit on responsibility</a:t>
            </a:r>
            <a:endParaRPr sz="360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p:nvPr/>
        </p:nvSpPr>
        <p:spPr>
          <a:xfrm>
            <a:off x="3237379" y="3675614"/>
            <a:ext cx="5683800" cy="136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l" rtl="0">
              <a:spcBef>
                <a:spcPts val="0"/>
              </a:spcBef>
              <a:spcAft>
                <a:spcPts val="0"/>
              </a:spcAft>
              <a:buNone/>
            </a:pPr>
            <a:r>
              <a:rPr lang="en" sz="2100">
                <a:solidFill>
                  <a:schemeClr val="dk1"/>
                </a:solidFill>
                <a:latin typeface="Georgia"/>
                <a:ea typeface="Georgia"/>
                <a:cs typeface="Georgia"/>
                <a:sym typeface="Georgia"/>
              </a:rPr>
              <a:t> </a:t>
            </a:r>
            <a:r>
              <a:rPr lang="en" sz="1800">
                <a:solidFill>
                  <a:schemeClr val="lt1"/>
                </a:solidFill>
                <a:latin typeface="Georgia"/>
                <a:ea typeface="Georgia"/>
                <a:cs typeface="Georgia"/>
                <a:sym typeface="Georgia"/>
              </a:rPr>
              <a:t>– Derek Parfit, </a:t>
            </a:r>
            <a:r>
              <a:rPr lang="en" sz="1800" i="1">
                <a:solidFill>
                  <a:schemeClr val="lt1"/>
                </a:solidFill>
                <a:latin typeface="Georgia"/>
                <a:ea typeface="Georgia"/>
                <a:cs typeface="Georgia"/>
                <a:sym typeface="Georgia"/>
              </a:rPr>
              <a:t>Reasons and Persons </a:t>
            </a:r>
            <a:r>
              <a:rPr lang="en" sz="1800">
                <a:solidFill>
                  <a:schemeClr val="lt1"/>
                </a:solidFill>
                <a:latin typeface="Georgia"/>
                <a:ea typeface="Georgia"/>
                <a:cs typeface="Georgia"/>
                <a:sym typeface="Georgia"/>
              </a:rPr>
              <a:t>(Oxford, 1984)</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endParaRPr sz="2100">
              <a:solidFill>
                <a:schemeClr val="dk1"/>
              </a:solidFill>
              <a:latin typeface="Georgia"/>
              <a:ea typeface="Georgia"/>
              <a:cs typeface="Georgia"/>
              <a:sym typeface="Georgia"/>
            </a:endParaRPr>
          </a:p>
        </p:txBody>
      </p:sp>
      <p:sp>
        <p:nvSpPr>
          <p:cNvPr id="302" name="Google Shape;302;p47"/>
          <p:cNvSpPr txBox="1"/>
          <p:nvPr/>
        </p:nvSpPr>
        <p:spPr>
          <a:xfrm>
            <a:off x="61092" y="1494845"/>
            <a:ext cx="87189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Some writers claim that, while we ought to be concerned about the effects on future people, we are morally justified in being less concerned about effects in the further future . . . </a:t>
            </a:r>
            <a:endParaRPr sz="2100" b="1">
              <a:solidFill>
                <a:schemeClr val="lt1"/>
              </a:solidFill>
              <a:latin typeface="Georgia"/>
              <a:ea typeface="Georgia"/>
              <a:cs typeface="Georgia"/>
              <a:sym typeface="Georgia"/>
            </a:endParaRPr>
          </a:p>
        </p:txBody>
      </p:sp>
      <p:sp>
        <p:nvSpPr>
          <p:cNvPr id="303" name="Google Shape;303;p47"/>
          <p:cNvSpPr txBox="1"/>
          <p:nvPr/>
        </p:nvSpPr>
        <p:spPr>
          <a:xfrm>
            <a:off x="383241" y="375038"/>
            <a:ext cx="8320200" cy="64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lt1"/>
              </a:buClr>
              <a:buSzPts val="3600"/>
              <a:buFont typeface="Georgia"/>
              <a:buNone/>
            </a:pPr>
            <a:r>
              <a:rPr lang="en" sz="3600">
                <a:solidFill>
                  <a:schemeClr val="lt1"/>
                </a:solidFill>
                <a:latin typeface="Georgia"/>
                <a:ea typeface="Georgia"/>
                <a:cs typeface="Georgia"/>
                <a:sym typeface="Georgia"/>
              </a:rPr>
              <a:t>Parfit on time</a:t>
            </a:r>
            <a:endParaRPr sz="3600">
              <a:solidFill>
                <a:schemeClr val="lt1"/>
              </a:solidFill>
              <a:latin typeface="Georgia"/>
              <a:ea typeface="Georgia"/>
              <a:cs typeface="Georgia"/>
              <a:sym typeface="Georgia"/>
            </a:endParaRPr>
          </a:p>
        </p:txBody>
      </p:sp>
      <p:sp>
        <p:nvSpPr>
          <p:cNvPr id="304" name="Google Shape;304;p47"/>
          <p:cNvSpPr txBox="1"/>
          <p:nvPr/>
        </p:nvSpPr>
        <p:spPr>
          <a:xfrm>
            <a:off x="1311089" y="3010461"/>
            <a:ext cx="77304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Remoteness in time has, in itself, no more significance than remoteness in space. </a:t>
            </a:r>
            <a:endParaRPr sz="21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 name="Google Shape;310;p48"/>
          <p:cNvSpPr txBox="1"/>
          <p:nvPr/>
        </p:nvSpPr>
        <p:spPr>
          <a:xfrm>
            <a:off x="-4142" y="528706"/>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dk1"/>
                </a:solidFill>
                <a:latin typeface="Georgia"/>
                <a:ea typeface="Georgia"/>
                <a:cs typeface="Georgia"/>
                <a:sym typeface="Georgia"/>
              </a:rPr>
              <a:t>Topics Today</a:t>
            </a:r>
            <a:endParaRPr sz="1400">
              <a:solidFill>
                <a:schemeClr val="dk1"/>
              </a:solidFill>
              <a:latin typeface="Calibri"/>
              <a:ea typeface="Calibri"/>
              <a:cs typeface="Calibri"/>
              <a:sym typeface="Calibri"/>
            </a:endParaRPr>
          </a:p>
        </p:txBody>
      </p:sp>
      <p:sp>
        <p:nvSpPr>
          <p:cNvPr id="311" name="Google Shape;311;p48"/>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48"/>
          <p:cNvSpPr txBox="1"/>
          <p:nvPr/>
        </p:nvSpPr>
        <p:spPr>
          <a:xfrm>
            <a:off x="1609478" y="1802776"/>
            <a:ext cx="6815400" cy="2432100"/>
          </a:xfrm>
          <a:prstGeom prst="rect">
            <a:avLst/>
          </a:prstGeom>
          <a:noFill/>
          <a:ln>
            <a:noFill/>
          </a:ln>
        </p:spPr>
        <p:txBody>
          <a:bodyPr spcFirstLastPara="1" wrap="square" lIns="68575" tIns="34275" rIns="68575" bIns="34275" anchor="t" anchorCtr="0">
            <a:spAutoFit/>
          </a:bodyPr>
          <a:lstStyle/>
          <a:p>
            <a:pPr marL="381000" marR="0" lvl="0" indent="-381000" algn="l" rtl="0">
              <a:lnSpc>
                <a:spcPct val="150000"/>
              </a:lnSpc>
              <a:spcBef>
                <a:spcPts val="0"/>
              </a:spcBef>
              <a:spcAft>
                <a:spcPts val="0"/>
              </a:spcAft>
              <a:buClr>
                <a:schemeClr val="dk1"/>
              </a:buClr>
              <a:buSzPts val="1800"/>
              <a:buFont typeface="Georgia"/>
              <a:buAutoNum type="arabicPeriod"/>
            </a:pPr>
            <a:r>
              <a:rPr lang="en" sz="1800">
                <a:solidFill>
                  <a:schemeClr val="dk1"/>
                </a:solidFill>
                <a:latin typeface="Georgia"/>
                <a:ea typeface="Georgia"/>
                <a:cs typeface="Georgia"/>
                <a:sym typeface="Georgia"/>
              </a:rPr>
              <a:t>moral theory and research libraries (why Parfit matters)</a:t>
            </a:r>
            <a:endParaRPr sz="1800">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chemeClr val="dk1"/>
              </a:buClr>
              <a:buSzPts val="1800"/>
              <a:buFont typeface="Georgia"/>
              <a:buAutoNum type="arabicPeriod"/>
            </a:pPr>
            <a:r>
              <a:rPr lang="en" sz="1800">
                <a:solidFill>
                  <a:schemeClr val="dk1"/>
                </a:solidFill>
                <a:latin typeface="Georgia"/>
                <a:ea typeface="Georgia"/>
                <a:cs typeface="Georgia"/>
                <a:sym typeface="Georgia"/>
              </a:rPr>
              <a:t>implications for shared print programs</a:t>
            </a:r>
            <a:endParaRPr sz="1800">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rgbClr val="000000"/>
              </a:buClr>
              <a:buSzPts val="1800"/>
              <a:buFont typeface="Georgia"/>
              <a:buAutoNum type="arabicPeriod"/>
            </a:pPr>
            <a:r>
              <a:rPr lang="en" sz="1800">
                <a:solidFill>
                  <a:srgbClr val="000000"/>
                </a:solidFill>
                <a:latin typeface="Georgia"/>
                <a:ea typeface="Georgia"/>
                <a:cs typeface="Georgia"/>
                <a:sym typeface="Georgia"/>
              </a:rPr>
              <a:t>opportunities (challenges) ahead</a:t>
            </a:r>
            <a:endParaRPr sz="1800">
              <a:solidFill>
                <a:srgbClr val="000000"/>
              </a:solidFill>
              <a:latin typeface="Georgia"/>
              <a:ea typeface="Georgia"/>
              <a:cs typeface="Georgia"/>
              <a:sym typeface="Georgia"/>
            </a:endParaRPr>
          </a:p>
          <a:p>
            <a:pPr marL="215900" marR="0" lvl="0" indent="-76200" algn="l" rtl="0">
              <a:lnSpc>
                <a:spcPct val="150000"/>
              </a:lnSpc>
              <a:spcBef>
                <a:spcPts val="800"/>
              </a:spcBef>
              <a:spcAft>
                <a:spcPts val="0"/>
              </a:spcAft>
              <a:buClr>
                <a:schemeClr val="dk1"/>
              </a:buClr>
              <a:buSzPts val="2100"/>
              <a:buFont typeface="Arial"/>
              <a:buNone/>
            </a:pPr>
            <a:endParaRPr sz="2100">
              <a:solidFill>
                <a:srgbClr val="000000"/>
              </a:solidFill>
              <a:latin typeface="Georgia"/>
              <a:ea typeface="Georgia"/>
              <a:cs typeface="Georgia"/>
              <a:sym typeface="Georgia"/>
            </a:endParaRPr>
          </a:p>
          <a:p>
            <a:pPr marL="0" marR="0" lvl="0" indent="0" algn="ctr" rtl="0">
              <a:lnSpc>
                <a:spcPct val="150000"/>
              </a:lnSpc>
              <a:spcBef>
                <a:spcPts val="0"/>
              </a:spcBef>
              <a:spcAft>
                <a:spcPts val="0"/>
              </a:spcAft>
              <a:buNone/>
            </a:pPr>
            <a:endParaRPr sz="2100">
              <a:solidFill>
                <a:srgbClr val="595959"/>
              </a:solidFill>
              <a:latin typeface="Georgia"/>
              <a:ea typeface="Georgia"/>
              <a:cs typeface="Georgia"/>
              <a:sym typeface="Georgia"/>
            </a:endParaRPr>
          </a:p>
        </p:txBody>
      </p:sp>
      <p:grpSp>
        <p:nvGrpSpPr>
          <p:cNvPr id="313" name="Google Shape;313;p48"/>
          <p:cNvGrpSpPr/>
          <p:nvPr/>
        </p:nvGrpSpPr>
        <p:grpSpPr>
          <a:xfrm>
            <a:off x="8860231" y="4843475"/>
            <a:ext cx="297640" cy="298144"/>
            <a:chOff x="10278796" y="5313648"/>
            <a:chExt cx="733645" cy="723300"/>
          </a:xfrm>
        </p:grpSpPr>
        <p:sp>
          <p:nvSpPr>
            <p:cNvPr id="314" name="Google Shape;314;p48"/>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5" name="Google Shape;315;p48"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
        <p:nvSpPr>
          <p:cNvPr id="316" name="Google Shape;316;p48"/>
          <p:cNvSpPr/>
          <p:nvPr/>
        </p:nvSpPr>
        <p:spPr>
          <a:xfrm>
            <a:off x="-3810" y="2263140"/>
            <a:ext cx="9158400" cy="569700"/>
          </a:xfrm>
          <a:prstGeom prst="rect">
            <a:avLst/>
          </a:prstGeom>
          <a:solidFill>
            <a:srgbClr val="004884">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 name="Google Shape;322;p49"/>
          <p:cNvSpPr txBox="1"/>
          <p:nvPr/>
        </p:nvSpPr>
        <p:spPr>
          <a:xfrm>
            <a:off x="-9076" y="569048"/>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dk1"/>
                </a:solidFill>
                <a:latin typeface="Georgia"/>
                <a:ea typeface="Georgia"/>
                <a:cs typeface="Georgia"/>
                <a:sym typeface="Georgia"/>
              </a:rPr>
              <a:t>Applying Parfit to Shared Print?</a:t>
            </a:r>
            <a:endParaRPr sz="1400">
              <a:solidFill>
                <a:schemeClr val="dk1"/>
              </a:solidFill>
              <a:latin typeface="Georgia"/>
              <a:ea typeface="Georgia"/>
              <a:cs typeface="Georgia"/>
              <a:sym typeface="Georgia"/>
            </a:endParaRPr>
          </a:p>
        </p:txBody>
      </p:sp>
      <p:sp>
        <p:nvSpPr>
          <p:cNvPr id="323" name="Google Shape;323;p49"/>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4" name="Google Shape;324;p49"/>
          <p:cNvSpPr txBox="1"/>
          <p:nvPr/>
        </p:nvSpPr>
        <p:spPr>
          <a:xfrm>
            <a:off x="873400" y="1738006"/>
            <a:ext cx="7386900" cy="30447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2100">
                <a:solidFill>
                  <a:schemeClr val="dk1"/>
                </a:solidFill>
                <a:latin typeface="Georgia"/>
                <a:ea typeface="Georgia"/>
                <a:cs typeface="Georgia"/>
                <a:sym typeface="Georgia"/>
              </a:rPr>
              <a:t>Identity – personal v. impersonal (local v. network)</a:t>
            </a:r>
            <a:endParaRPr sz="1100"/>
          </a:p>
          <a:p>
            <a:pPr marL="0" marR="0" lvl="0" indent="0" algn="l" rtl="0">
              <a:lnSpc>
                <a:spcPct val="90000"/>
              </a:lnSpc>
              <a:spcBef>
                <a:spcPts val="800"/>
              </a:spcBef>
              <a:spcAft>
                <a:spcPts val="0"/>
              </a:spcAft>
              <a:buNone/>
            </a:pPr>
            <a:endParaRPr sz="2100">
              <a:solidFill>
                <a:schemeClr val="dk1"/>
              </a:solidFill>
              <a:latin typeface="Georgia"/>
              <a:ea typeface="Georgia"/>
              <a:cs typeface="Georgia"/>
              <a:sym typeface="Georgia"/>
            </a:endParaRPr>
          </a:p>
          <a:p>
            <a:pPr marL="0" marR="0" lvl="0" indent="0" algn="l" rtl="0">
              <a:lnSpc>
                <a:spcPct val="90000"/>
              </a:lnSpc>
              <a:spcBef>
                <a:spcPts val="800"/>
              </a:spcBef>
              <a:spcAft>
                <a:spcPts val="0"/>
              </a:spcAft>
              <a:buNone/>
            </a:pPr>
            <a:r>
              <a:rPr lang="en" sz="2100">
                <a:solidFill>
                  <a:schemeClr val="dk1"/>
                </a:solidFill>
                <a:latin typeface="Georgia"/>
                <a:ea typeface="Georgia"/>
                <a:cs typeface="Georgia"/>
                <a:sym typeface="Georgia"/>
              </a:rPr>
              <a:t>Responsibility – moral valence even with “small” decisions</a:t>
            </a:r>
            <a:endParaRPr sz="1100"/>
          </a:p>
          <a:p>
            <a:pPr marL="0" marR="0" lvl="0" indent="0" algn="l" rtl="0">
              <a:lnSpc>
                <a:spcPct val="90000"/>
              </a:lnSpc>
              <a:spcBef>
                <a:spcPts val="800"/>
              </a:spcBef>
              <a:spcAft>
                <a:spcPts val="0"/>
              </a:spcAft>
              <a:buNone/>
            </a:pPr>
            <a:endParaRPr sz="2100">
              <a:solidFill>
                <a:schemeClr val="dk1"/>
              </a:solidFill>
              <a:latin typeface="Georgia"/>
              <a:ea typeface="Georgia"/>
              <a:cs typeface="Georgia"/>
              <a:sym typeface="Georgia"/>
            </a:endParaRPr>
          </a:p>
          <a:p>
            <a:pPr marL="0" marR="0" lvl="0" indent="0" algn="l" rtl="0">
              <a:lnSpc>
                <a:spcPct val="90000"/>
              </a:lnSpc>
              <a:spcBef>
                <a:spcPts val="800"/>
              </a:spcBef>
              <a:spcAft>
                <a:spcPts val="0"/>
              </a:spcAft>
              <a:buNone/>
            </a:pPr>
            <a:r>
              <a:rPr lang="en" sz="2100">
                <a:solidFill>
                  <a:schemeClr val="dk1"/>
                </a:solidFill>
                <a:latin typeface="Georgia"/>
                <a:ea typeface="Georgia"/>
                <a:cs typeface="Georgia"/>
                <a:sym typeface="Georgia"/>
              </a:rPr>
              <a:t>Time – temporal inclusivity</a:t>
            </a:r>
            <a:endParaRPr sz="1100"/>
          </a:p>
          <a:p>
            <a:pPr marL="0" marR="0" lvl="0" indent="0" algn="l" rtl="0">
              <a:lnSpc>
                <a:spcPct val="90000"/>
              </a:lnSpc>
              <a:spcBef>
                <a:spcPts val="800"/>
              </a:spcBef>
              <a:spcAft>
                <a:spcPts val="0"/>
              </a:spcAft>
              <a:buNone/>
            </a:pPr>
            <a:endParaRPr sz="2100">
              <a:solidFill>
                <a:schemeClr val="dk1"/>
              </a:solidFill>
              <a:latin typeface="Georgia"/>
              <a:ea typeface="Georgia"/>
              <a:cs typeface="Georgia"/>
              <a:sym typeface="Georgia"/>
            </a:endParaRPr>
          </a:p>
          <a:p>
            <a:pPr marL="215900" marR="0" lvl="0" indent="-76200" algn="l" rtl="0">
              <a:lnSpc>
                <a:spcPct val="90000"/>
              </a:lnSpc>
              <a:spcBef>
                <a:spcPts val="800"/>
              </a:spcBef>
              <a:spcAft>
                <a:spcPts val="0"/>
              </a:spcAft>
              <a:buClr>
                <a:schemeClr val="dk1"/>
              </a:buClr>
              <a:buSzPts val="2100"/>
              <a:buFont typeface="Arial"/>
              <a:buNone/>
            </a:pPr>
            <a:endParaRPr sz="2100">
              <a:solidFill>
                <a:schemeClr val="dk1"/>
              </a:solidFill>
              <a:latin typeface="Georgia"/>
              <a:ea typeface="Georgia"/>
              <a:cs typeface="Georgia"/>
              <a:sym typeface="Georgia"/>
            </a:endParaRPr>
          </a:p>
          <a:p>
            <a:pPr marL="0" marR="0" lvl="0" indent="0" algn="ctr" rtl="0">
              <a:spcBef>
                <a:spcPts val="0"/>
              </a:spcBef>
              <a:spcAft>
                <a:spcPts val="0"/>
              </a:spcAft>
              <a:buNone/>
            </a:pPr>
            <a:endParaRPr sz="2100">
              <a:solidFill>
                <a:srgbClr val="595959"/>
              </a:solidFill>
              <a:latin typeface="Georgia"/>
              <a:ea typeface="Georgia"/>
              <a:cs typeface="Georgia"/>
              <a:sym typeface="Georgia"/>
            </a:endParaRPr>
          </a:p>
        </p:txBody>
      </p:sp>
      <p:grpSp>
        <p:nvGrpSpPr>
          <p:cNvPr id="325" name="Google Shape;325;p49"/>
          <p:cNvGrpSpPr/>
          <p:nvPr/>
        </p:nvGrpSpPr>
        <p:grpSpPr>
          <a:xfrm>
            <a:off x="8860231" y="4843475"/>
            <a:ext cx="297640" cy="298144"/>
            <a:chOff x="10278796" y="5313648"/>
            <a:chExt cx="733645" cy="723300"/>
          </a:xfrm>
        </p:grpSpPr>
        <p:sp>
          <p:nvSpPr>
            <p:cNvPr id="326" name="Google Shape;326;p49"/>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7" name="Google Shape;327;p49"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3" name="Google Shape;333;p50"/>
          <p:cNvSpPr txBox="1"/>
          <p:nvPr/>
        </p:nvSpPr>
        <p:spPr>
          <a:xfrm>
            <a:off x="-4142" y="528706"/>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dk1"/>
                </a:solidFill>
                <a:latin typeface="Georgia"/>
                <a:ea typeface="Georgia"/>
                <a:cs typeface="Georgia"/>
                <a:sym typeface="Georgia"/>
              </a:rPr>
              <a:t>Topics Today</a:t>
            </a:r>
            <a:endParaRPr sz="1400">
              <a:solidFill>
                <a:schemeClr val="dk1"/>
              </a:solidFill>
              <a:latin typeface="Calibri"/>
              <a:ea typeface="Calibri"/>
              <a:cs typeface="Calibri"/>
              <a:sym typeface="Calibri"/>
            </a:endParaRPr>
          </a:p>
        </p:txBody>
      </p:sp>
      <p:sp>
        <p:nvSpPr>
          <p:cNvPr id="334" name="Google Shape;334;p50"/>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50"/>
          <p:cNvSpPr txBox="1"/>
          <p:nvPr/>
        </p:nvSpPr>
        <p:spPr>
          <a:xfrm>
            <a:off x="1609478" y="1802776"/>
            <a:ext cx="6815400" cy="2432100"/>
          </a:xfrm>
          <a:prstGeom prst="rect">
            <a:avLst/>
          </a:prstGeom>
          <a:noFill/>
          <a:ln>
            <a:noFill/>
          </a:ln>
        </p:spPr>
        <p:txBody>
          <a:bodyPr spcFirstLastPara="1" wrap="square" lIns="68575" tIns="34275" rIns="68575" bIns="34275" anchor="t" anchorCtr="0">
            <a:spAutoFit/>
          </a:bodyPr>
          <a:lstStyle/>
          <a:p>
            <a:pPr marL="381000" marR="0" lvl="0" indent="-381000" algn="l" rtl="0">
              <a:lnSpc>
                <a:spcPct val="150000"/>
              </a:lnSpc>
              <a:spcBef>
                <a:spcPts val="0"/>
              </a:spcBef>
              <a:spcAft>
                <a:spcPts val="0"/>
              </a:spcAft>
              <a:buClr>
                <a:schemeClr val="dk1"/>
              </a:buClr>
              <a:buSzPts val="1800"/>
              <a:buFont typeface="Georgia"/>
              <a:buAutoNum type="arabicPeriod"/>
            </a:pPr>
            <a:r>
              <a:rPr lang="en" sz="1800">
                <a:solidFill>
                  <a:schemeClr val="dk1"/>
                </a:solidFill>
                <a:latin typeface="Georgia"/>
                <a:ea typeface="Georgia"/>
                <a:cs typeface="Georgia"/>
                <a:sym typeface="Georgia"/>
              </a:rPr>
              <a:t>moral theory and research libraries (why Parfit matters)</a:t>
            </a:r>
            <a:endParaRPr sz="1800">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chemeClr val="dk1"/>
              </a:buClr>
              <a:buSzPts val="1800"/>
              <a:buFont typeface="Georgia"/>
              <a:buAutoNum type="arabicPeriod"/>
            </a:pPr>
            <a:r>
              <a:rPr lang="en" sz="1800">
                <a:solidFill>
                  <a:schemeClr val="dk1"/>
                </a:solidFill>
                <a:latin typeface="Georgia"/>
                <a:ea typeface="Georgia"/>
                <a:cs typeface="Georgia"/>
                <a:sym typeface="Georgia"/>
              </a:rPr>
              <a:t>implications for shared print programs</a:t>
            </a:r>
            <a:endParaRPr sz="1800">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rgbClr val="000000"/>
              </a:buClr>
              <a:buSzPts val="1800"/>
              <a:buFont typeface="Georgia"/>
              <a:buAutoNum type="arabicPeriod"/>
            </a:pPr>
            <a:r>
              <a:rPr lang="en" sz="1800">
                <a:solidFill>
                  <a:srgbClr val="000000"/>
                </a:solidFill>
                <a:latin typeface="Georgia"/>
                <a:ea typeface="Georgia"/>
                <a:cs typeface="Georgia"/>
                <a:sym typeface="Georgia"/>
              </a:rPr>
              <a:t>opportunities (challenges) ahead</a:t>
            </a:r>
            <a:endParaRPr sz="1800">
              <a:solidFill>
                <a:srgbClr val="000000"/>
              </a:solidFill>
              <a:latin typeface="Georgia"/>
              <a:ea typeface="Georgia"/>
              <a:cs typeface="Georgia"/>
              <a:sym typeface="Georgia"/>
            </a:endParaRPr>
          </a:p>
          <a:p>
            <a:pPr marL="215900" marR="0" lvl="0" indent="-76200" algn="l" rtl="0">
              <a:lnSpc>
                <a:spcPct val="150000"/>
              </a:lnSpc>
              <a:spcBef>
                <a:spcPts val="800"/>
              </a:spcBef>
              <a:spcAft>
                <a:spcPts val="0"/>
              </a:spcAft>
              <a:buClr>
                <a:schemeClr val="dk1"/>
              </a:buClr>
              <a:buSzPts val="2100"/>
              <a:buFont typeface="Arial"/>
              <a:buNone/>
            </a:pPr>
            <a:endParaRPr sz="2100">
              <a:solidFill>
                <a:srgbClr val="000000"/>
              </a:solidFill>
              <a:latin typeface="Georgia"/>
              <a:ea typeface="Georgia"/>
              <a:cs typeface="Georgia"/>
              <a:sym typeface="Georgia"/>
            </a:endParaRPr>
          </a:p>
          <a:p>
            <a:pPr marL="0" marR="0" lvl="0" indent="0" algn="ctr" rtl="0">
              <a:lnSpc>
                <a:spcPct val="150000"/>
              </a:lnSpc>
              <a:spcBef>
                <a:spcPts val="0"/>
              </a:spcBef>
              <a:spcAft>
                <a:spcPts val="0"/>
              </a:spcAft>
              <a:buNone/>
            </a:pPr>
            <a:endParaRPr sz="2100">
              <a:solidFill>
                <a:srgbClr val="595959"/>
              </a:solidFill>
              <a:latin typeface="Georgia"/>
              <a:ea typeface="Georgia"/>
              <a:cs typeface="Georgia"/>
              <a:sym typeface="Georgia"/>
            </a:endParaRPr>
          </a:p>
        </p:txBody>
      </p:sp>
      <p:grpSp>
        <p:nvGrpSpPr>
          <p:cNvPr id="336" name="Google Shape;336;p50"/>
          <p:cNvGrpSpPr/>
          <p:nvPr/>
        </p:nvGrpSpPr>
        <p:grpSpPr>
          <a:xfrm>
            <a:off x="8860231" y="4843475"/>
            <a:ext cx="297640" cy="298144"/>
            <a:chOff x="10278796" y="5313648"/>
            <a:chExt cx="733645" cy="723300"/>
          </a:xfrm>
        </p:grpSpPr>
        <p:sp>
          <p:nvSpPr>
            <p:cNvPr id="337" name="Google Shape;337;p50"/>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8" name="Google Shape;338;p50"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
        <p:nvSpPr>
          <p:cNvPr id="339" name="Google Shape;339;p50"/>
          <p:cNvSpPr/>
          <p:nvPr/>
        </p:nvSpPr>
        <p:spPr>
          <a:xfrm>
            <a:off x="-12410" y="2804349"/>
            <a:ext cx="9158400" cy="468900"/>
          </a:xfrm>
          <a:prstGeom prst="rect">
            <a:avLst/>
          </a:prstGeom>
          <a:solidFill>
            <a:srgbClr val="004884">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p:nvPr/>
        </p:nvSpPr>
        <p:spPr>
          <a:xfrm>
            <a:off x="691423" y="3494158"/>
            <a:ext cx="7382400" cy="136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l" rtl="0">
              <a:spcBef>
                <a:spcPts val="0"/>
              </a:spcBef>
              <a:spcAft>
                <a:spcPts val="0"/>
              </a:spcAft>
              <a:buNone/>
            </a:pPr>
            <a:r>
              <a:rPr lang="en" sz="2100">
                <a:solidFill>
                  <a:schemeClr val="dk1"/>
                </a:solidFill>
                <a:latin typeface="Georgia"/>
                <a:ea typeface="Georgia"/>
                <a:cs typeface="Georgia"/>
                <a:sym typeface="Georgia"/>
              </a:rPr>
              <a:t> </a:t>
            </a:r>
            <a:r>
              <a:rPr lang="en" sz="1800">
                <a:solidFill>
                  <a:schemeClr val="lt1"/>
                </a:solidFill>
                <a:latin typeface="Georgia"/>
                <a:ea typeface="Georgia"/>
                <a:cs typeface="Georgia"/>
                <a:sym typeface="Georgia"/>
              </a:rPr>
              <a:t>– Steven Shapin, </a:t>
            </a:r>
            <a:r>
              <a:rPr lang="en" sz="1800" i="1">
                <a:solidFill>
                  <a:schemeClr val="lt1"/>
                </a:solidFill>
                <a:latin typeface="Georgia"/>
                <a:ea typeface="Georgia"/>
                <a:cs typeface="Georgia"/>
                <a:sym typeface="Georgia"/>
              </a:rPr>
              <a:t>A Social History of Truth </a:t>
            </a:r>
            <a:r>
              <a:rPr lang="en" sz="1800">
                <a:solidFill>
                  <a:schemeClr val="lt1"/>
                </a:solidFill>
                <a:latin typeface="Georgia"/>
                <a:ea typeface="Georgia"/>
                <a:cs typeface="Georgia"/>
                <a:sym typeface="Georgia"/>
              </a:rPr>
              <a:t>(U. Chicago Press, 1994)</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endParaRPr sz="2100">
              <a:solidFill>
                <a:schemeClr val="dk1"/>
              </a:solidFill>
              <a:latin typeface="Georgia"/>
              <a:ea typeface="Georgia"/>
              <a:cs typeface="Georgia"/>
              <a:sym typeface="Georgia"/>
            </a:endParaRPr>
          </a:p>
        </p:txBody>
      </p:sp>
      <p:sp>
        <p:nvSpPr>
          <p:cNvPr id="346" name="Google Shape;346;p51"/>
          <p:cNvSpPr txBox="1"/>
          <p:nvPr/>
        </p:nvSpPr>
        <p:spPr>
          <a:xfrm>
            <a:off x="691423" y="1663933"/>
            <a:ext cx="7835700" cy="1685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Knowledge is a collective good. In securing our knowledge we rely upon others, and we cannot disperse with that reliance. That means that the relations in which we have and hold our knowledge have a moral character, and the word I use to indicate that moral relation is </a:t>
            </a:r>
            <a:r>
              <a:rPr lang="en" sz="2100" i="1">
                <a:solidFill>
                  <a:schemeClr val="lt1"/>
                </a:solidFill>
                <a:latin typeface="Georgia"/>
                <a:ea typeface="Georgia"/>
                <a:cs typeface="Georgia"/>
                <a:sym typeface="Georgia"/>
              </a:rPr>
              <a:t>trust</a:t>
            </a:r>
            <a:r>
              <a:rPr lang="en" sz="2100">
                <a:solidFill>
                  <a:schemeClr val="lt1"/>
                </a:solidFill>
                <a:latin typeface="Georgia"/>
                <a:ea typeface="Georgia"/>
                <a:cs typeface="Georgia"/>
                <a:sym typeface="Georgia"/>
              </a:rPr>
              <a:t>.</a:t>
            </a:r>
            <a:endParaRPr sz="2100" b="1">
              <a:solidFill>
                <a:schemeClr val="lt1"/>
              </a:solidFill>
              <a:latin typeface="Georgia"/>
              <a:ea typeface="Georgia"/>
              <a:cs typeface="Georgia"/>
              <a:sym typeface="Georgia"/>
            </a:endParaRPr>
          </a:p>
        </p:txBody>
      </p:sp>
      <p:sp>
        <p:nvSpPr>
          <p:cNvPr id="347" name="Google Shape;347;p51"/>
          <p:cNvSpPr txBox="1"/>
          <p:nvPr/>
        </p:nvSpPr>
        <p:spPr>
          <a:xfrm>
            <a:off x="383241" y="375038"/>
            <a:ext cx="8320200" cy="64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lt1"/>
              </a:buClr>
              <a:buSzPts val="3600"/>
              <a:buFont typeface="Georgia"/>
              <a:buNone/>
            </a:pPr>
            <a:r>
              <a:rPr lang="en" sz="3600">
                <a:solidFill>
                  <a:schemeClr val="lt1"/>
                </a:solidFill>
                <a:latin typeface="Georgia"/>
                <a:ea typeface="Georgia"/>
                <a:cs typeface="Georgia"/>
                <a:sym typeface="Georgia"/>
              </a:rPr>
              <a:t>Embrace moral theory</a:t>
            </a:r>
            <a:endParaRPr sz="36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 name="Google Shape;353;p52"/>
          <p:cNvSpPr txBox="1"/>
          <p:nvPr/>
        </p:nvSpPr>
        <p:spPr>
          <a:xfrm>
            <a:off x="-4142" y="528706"/>
            <a:ext cx="91419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600">
                <a:solidFill>
                  <a:schemeClr val="dk1"/>
                </a:solidFill>
                <a:latin typeface="Georgia"/>
                <a:ea typeface="Georgia"/>
                <a:cs typeface="Georgia"/>
                <a:sym typeface="Georgia"/>
              </a:rPr>
              <a:t>Expand the network, cross silos</a:t>
            </a:r>
            <a:endParaRPr sz="3600">
              <a:solidFill>
                <a:schemeClr val="dk1"/>
              </a:solidFill>
              <a:latin typeface="Calibri"/>
              <a:ea typeface="Calibri"/>
              <a:cs typeface="Calibri"/>
              <a:sym typeface="Calibri"/>
            </a:endParaRPr>
          </a:p>
        </p:txBody>
      </p:sp>
      <p:sp>
        <p:nvSpPr>
          <p:cNvPr id="354" name="Google Shape;354;p52"/>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52"/>
          <p:cNvSpPr txBox="1"/>
          <p:nvPr/>
        </p:nvSpPr>
        <p:spPr>
          <a:xfrm>
            <a:off x="865534" y="1580636"/>
            <a:ext cx="7411500" cy="35583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2000">
                <a:solidFill>
                  <a:schemeClr val="dk1"/>
                </a:solidFill>
                <a:latin typeface="Georgia"/>
                <a:ea typeface="Georgia"/>
                <a:cs typeface="Georgia"/>
                <a:sym typeface="Georgia"/>
              </a:rPr>
              <a:t>"While ever more prolific, varied, and collaborative, shared print efforts remain awkwardly siloed – not only from program to program, but also, even more detrimentally, from other library services and infrastructure. Overcoming that siloing is the hurdle that shared print now faces."</a:t>
            </a:r>
            <a:endParaRPr sz="2000">
              <a:solidFill>
                <a:schemeClr val="dk1"/>
              </a:solidFill>
              <a:latin typeface="Georgia"/>
              <a:ea typeface="Georgia"/>
              <a:cs typeface="Georgia"/>
              <a:sym typeface="Georgia"/>
            </a:endParaRPr>
          </a:p>
          <a:p>
            <a:pPr marL="215900" marR="0" lvl="0" indent="-88900" algn="l" rtl="0">
              <a:lnSpc>
                <a:spcPct val="90000"/>
              </a:lnSpc>
              <a:spcBef>
                <a:spcPts val="800"/>
              </a:spcBef>
              <a:spcAft>
                <a:spcPts val="0"/>
              </a:spcAft>
              <a:buClr>
                <a:schemeClr val="dk1"/>
              </a:buClr>
              <a:buSzPts val="2000"/>
              <a:buFont typeface="Arial"/>
              <a:buNone/>
            </a:pPr>
            <a:endParaRPr sz="2000">
              <a:solidFill>
                <a:schemeClr val="dk1"/>
              </a:solidFill>
              <a:latin typeface="Georgia"/>
              <a:ea typeface="Georgia"/>
              <a:cs typeface="Georgia"/>
              <a:sym typeface="Georgia"/>
            </a:endParaRPr>
          </a:p>
          <a:p>
            <a:pPr marL="0" marR="0" lvl="0" indent="0" algn="r" rtl="0">
              <a:lnSpc>
                <a:spcPct val="90000"/>
              </a:lnSpc>
              <a:spcBef>
                <a:spcPts val="800"/>
              </a:spcBef>
              <a:spcAft>
                <a:spcPts val="0"/>
              </a:spcAft>
              <a:buNone/>
            </a:pPr>
            <a:r>
              <a:rPr lang="en" sz="2000">
                <a:solidFill>
                  <a:schemeClr val="dk1"/>
                </a:solidFill>
                <a:latin typeface="Georgia"/>
                <a:ea typeface="Georgia"/>
                <a:cs typeface="Georgia"/>
                <a:sym typeface="Georgia"/>
              </a:rPr>
              <a:t>- Susan Stearns &amp; Alison Wohlers, "Shared Print on the Threshold," </a:t>
            </a:r>
            <a:r>
              <a:rPr lang="en" sz="2000" i="1">
                <a:solidFill>
                  <a:schemeClr val="dk1"/>
                </a:solidFill>
                <a:latin typeface="Georgia"/>
                <a:ea typeface="Georgia"/>
                <a:cs typeface="Georgia"/>
                <a:sym typeface="Georgia"/>
              </a:rPr>
              <a:t>Collaborative Librarianship</a:t>
            </a:r>
            <a:r>
              <a:rPr lang="en" sz="2000">
                <a:solidFill>
                  <a:schemeClr val="dk1"/>
                </a:solidFill>
                <a:latin typeface="Georgia"/>
                <a:ea typeface="Georgia"/>
                <a:cs typeface="Georgia"/>
                <a:sym typeface="Georgia"/>
              </a:rPr>
              <a:t> (2020)</a:t>
            </a:r>
            <a:endParaRPr sz="2000">
              <a:solidFill>
                <a:schemeClr val="dk1"/>
              </a:solidFill>
              <a:latin typeface="Georgia"/>
              <a:ea typeface="Georgia"/>
              <a:cs typeface="Georgia"/>
              <a:sym typeface="Georgia"/>
            </a:endParaRPr>
          </a:p>
          <a:p>
            <a:pPr marL="215900" marR="0" lvl="0" indent="-88900" algn="l" rtl="0">
              <a:lnSpc>
                <a:spcPct val="90000"/>
              </a:lnSpc>
              <a:spcBef>
                <a:spcPts val="800"/>
              </a:spcBef>
              <a:spcAft>
                <a:spcPts val="0"/>
              </a:spcAft>
              <a:buClr>
                <a:schemeClr val="dk1"/>
              </a:buClr>
              <a:buSzPts val="2000"/>
              <a:buFont typeface="Arial"/>
              <a:buNone/>
            </a:pPr>
            <a:endParaRPr sz="2000">
              <a:solidFill>
                <a:schemeClr val="dk1"/>
              </a:solidFill>
              <a:latin typeface="Georgia"/>
              <a:ea typeface="Georgia"/>
              <a:cs typeface="Georgia"/>
              <a:sym typeface="Georgia"/>
            </a:endParaRPr>
          </a:p>
          <a:p>
            <a:pPr marL="215900" marR="0" lvl="0" indent="-88900" algn="l" rtl="0">
              <a:lnSpc>
                <a:spcPct val="90000"/>
              </a:lnSpc>
              <a:spcBef>
                <a:spcPts val="800"/>
              </a:spcBef>
              <a:spcAft>
                <a:spcPts val="0"/>
              </a:spcAft>
              <a:buClr>
                <a:schemeClr val="dk1"/>
              </a:buClr>
              <a:buSzPts val="2000"/>
              <a:buFont typeface="Arial"/>
              <a:buNone/>
            </a:pPr>
            <a:endParaRPr sz="2000">
              <a:solidFill>
                <a:schemeClr val="dk1"/>
              </a:solidFill>
              <a:latin typeface="Georgia"/>
              <a:ea typeface="Georgia"/>
              <a:cs typeface="Georgia"/>
              <a:sym typeface="Georgia"/>
            </a:endParaRPr>
          </a:p>
          <a:p>
            <a:pPr marL="0" marR="0" lvl="0" indent="0" algn="l" rtl="0">
              <a:spcBef>
                <a:spcPts val="0"/>
              </a:spcBef>
              <a:spcAft>
                <a:spcPts val="0"/>
              </a:spcAft>
              <a:buNone/>
            </a:pPr>
            <a:endParaRPr sz="2000">
              <a:solidFill>
                <a:srgbClr val="000000"/>
              </a:solidFill>
              <a:latin typeface="Georgia"/>
              <a:ea typeface="Georgia"/>
              <a:cs typeface="Georgia"/>
              <a:sym typeface="Georgia"/>
            </a:endParaRPr>
          </a:p>
        </p:txBody>
      </p:sp>
      <p:grpSp>
        <p:nvGrpSpPr>
          <p:cNvPr id="356" name="Google Shape;356;p52"/>
          <p:cNvGrpSpPr/>
          <p:nvPr/>
        </p:nvGrpSpPr>
        <p:grpSpPr>
          <a:xfrm>
            <a:off x="8860231" y="4843475"/>
            <a:ext cx="297640" cy="298144"/>
            <a:chOff x="10278796" y="5313648"/>
            <a:chExt cx="733645" cy="723300"/>
          </a:xfrm>
        </p:grpSpPr>
        <p:sp>
          <p:nvSpPr>
            <p:cNvPr id="357" name="Google Shape;357;p52"/>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8" name="Google Shape;358;p52"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3"/>
          <p:cNvSpPr txBox="1"/>
          <p:nvPr/>
        </p:nvSpPr>
        <p:spPr>
          <a:xfrm>
            <a:off x="918341" y="3721473"/>
            <a:ext cx="7175100" cy="136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r" rtl="0">
              <a:spcBef>
                <a:spcPts val="0"/>
              </a:spcBef>
              <a:spcAft>
                <a:spcPts val="0"/>
              </a:spcAft>
              <a:buNone/>
            </a:pPr>
            <a:endParaRPr sz="2100" b="1">
              <a:solidFill>
                <a:schemeClr val="lt1"/>
              </a:solidFill>
              <a:latin typeface="Georgia"/>
              <a:ea typeface="Georgia"/>
              <a:cs typeface="Georgia"/>
              <a:sym typeface="Georgia"/>
            </a:endParaRPr>
          </a:p>
          <a:p>
            <a:pPr marL="0" marR="0" lvl="0" indent="0" algn="l" rtl="0">
              <a:spcBef>
                <a:spcPts val="0"/>
              </a:spcBef>
              <a:spcAft>
                <a:spcPts val="0"/>
              </a:spcAft>
              <a:buNone/>
            </a:pPr>
            <a:r>
              <a:rPr lang="en" sz="2100">
                <a:solidFill>
                  <a:schemeClr val="dk1"/>
                </a:solidFill>
                <a:latin typeface="Georgia"/>
                <a:ea typeface="Georgia"/>
                <a:cs typeface="Georgia"/>
                <a:sym typeface="Georgia"/>
              </a:rPr>
              <a:t> </a:t>
            </a:r>
            <a:r>
              <a:rPr lang="en" sz="1800">
                <a:solidFill>
                  <a:schemeClr val="lt1"/>
                </a:solidFill>
                <a:latin typeface="Georgia"/>
                <a:ea typeface="Georgia"/>
                <a:cs typeface="Georgia"/>
                <a:sym typeface="Georgia"/>
              </a:rPr>
              <a:t>– Mary Douglas, </a:t>
            </a:r>
            <a:r>
              <a:rPr lang="en" sz="1800" i="1">
                <a:solidFill>
                  <a:schemeClr val="lt1"/>
                </a:solidFill>
                <a:latin typeface="Georgia"/>
                <a:ea typeface="Georgia"/>
                <a:cs typeface="Georgia"/>
                <a:sym typeface="Georgia"/>
              </a:rPr>
              <a:t>How Institutions Think </a:t>
            </a:r>
            <a:r>
              <a:rPr lang="en" sz="1800">
                <a:solidFill>
                  <a:schemeClr val="lt1"/>
                </a:solidFill>
                <a:latin typeface="Georgia"/>
                <a:ea typeface="Georgia"/>
                <a:cs typeface="Georgia"/>
                <a:sym typeface="Georgia"/>
              </a:rPr>
              <a:t>(Syracuse U. Press, 1986)</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endParaRPr sz="2100">
              <a:solidFill>
                <a:schemeClr val="dk1"/>
              </a:solidFill>
              <a:latin typeface="Georgia"/>
              <a:ea typeface="Georgia"/>
              <a:cs typeface="Georgia"/>
              <a:sym typeface="Georgia"/>
            </a:endParaRPr>
          </a:p>
        </p:txBody>
      </p:sp>
      <p:sp>
        <p:nvSpPr>
          <p:cNvPr id="365" name="Google Shape;365;p53"/>
          <p:cNvSpPr txBox="1"/>
          <p:nvPr/>
        </p:nvSpPr>
        <p:spPr>
          <a:xfrm>
            <a:off x="479632" y="1743056"/>
            <a:ext cx="77247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Writing about cooperation and solidarity means writing at the same time about rejection and mistrust.</a:t>
            </a:r>
            <a:endParaRPr sz="2100">
              <a:solidFill>
                <a:schemeClr val="lt1"/>
              </a:solidFill>
              <a:latin typeface="Georgia"/>
              <a:ea typeface="Georgia"/>
              <a:cs typeface="Georgia"/>
              <a:sym typeface="Georgia"/>
            </a:endParaRPr>
          </a:p>
        </p:txBody>
      </p:sp>
      <p:sp>
        <p:nvSpPr>
          <p:cNvPr id="366" name="Google Shape;366;p53"/>
          <p:cNvSpPr txBox="1"/>
          <p:nvPr/>
        </p:nvSpPr>
        <p:spPr>
          <a:xfrm>
            <a:off x="479632" y="412234"/>
            <a:ext cx="8158500" cy="64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lt1"/>
              </a:buClr>
              <a:buSzPts val="3600"/>
              <a:buFont typeface="Georgia"/>
              <a:buNone/>
            </a:pPr>
            <a:r>
              <a:rPr lang="en" sz="3600">
                <a:solidFill>
                  <a:schemeClr val="lt1"/>
                </a:solidFill>
                <a:latin typeface="Georgia"/>
                <a:ea typeface="Georgia"/>
                <a:cs typeface="Georgia"/>
                <a:sym typeface="Georgia"/>
              </a:rPr>
              <a:t>Commit to Solidarity</a:t>
            </a:r>
            <a:endParaRPr sz="3600">
              <a:solidFill>
                <a:schemeClr val="lt1"/>
              </a:solidFill>
              <a:latin typeface="Georgia"/>
              <a:ea typeface="Georgia"/>
              <a:cs typeface="Georgia"/>
              <a:sym typeface="Georgia"/>
            </a:endParaRPr>
          </a:p>
        </p:txBody>
      </p:sp>
      <p:sp>
        <p:nvSpPr>
          <p:cNvPr id="367" name="Google Shape;367;p53"/>
          <p:cNvSpPr txBox="1"/>
          <p:nvPr/>
        </p:nvSpPr>
        <p:spPr>
          <a:xfrm>
            <a:off x="1628776" y="2843420"/>
            <a:ext cx="70092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For solidarity is only gesturing when it involves no sacrifice.</a:t>
            </a:r>
            <a:endParaRPr sz="2100">
              <a:solidFill>
                <a:schemeClr val="lt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4" descr="A picture containing book, shelf, indoor, table&#10;&#10;Description automatically generated"/>
          <p:cNvPicPr preferRelativeResize="0"/>
          <p:nvPr/>
        </p:nvPicPr>
        <p:blipFill rotWithShape="1">
          <a:blip r:embed="rId3">
            <a:alphaModFix/>
          </a:blip>
          <a:srcRect t="2157" b="13560"/>
          <a:stretch/>
        </p:blipFill>
        <p:spPr>
          <a:xfrm>
            <a:off x="0" y="0"/>
            <a:ext cx="9144002" cy="5143501"/>
          </a:xfrm>
          <a:prstGeom prst="rect">
            <a:avLst/>
          </a:prstGeom>
          <a:noFill/>
          <a:ln>
            <a:noFill/>
          </a:ln>
        </p:spPr>
      </p:pic>
      <p:sp>
        <p:nvSpPr>
          <p:cNvPr id="374" name="Google Shape;374;p54"/>
          <p:cNvSpPr/>
          <p:nvPr/>
        </p:nvSpPr>
        <p:spPr>
          <a:xfrm>
            <a:off x="0" y="0"/>
            <a:ext cx="9144000" cy="5143500"/>
          </a:xfrm>
          <a:prstGeom prst="rect">
            <a:avLst/>
          </a:prstGeom>
          <a:solidFill>
            <a:srgbClr val="004884">
              <a:alpha val="69800"/>
            </a:srgbClr>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5" name="Google Shape;375;p54"/>
          <p:cNvSpPr txBox="1">
            <a:spLocks noGrp="1"/>
          </p:cNvSpPr>
          <p:nvPr>
            <p:ph type="title"/>
          </p:nvPr>
        </p:nvSpPr>
        <p:spPr>
          <a:xfrm>
            <a:off x="876552" y="215198"/>
            <a:ext cx="7638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5400"/>
              <a:buFont typeface="Georgia"/>
              <a:buNone/>
            </a:pPr>
            <a:r>
              <a:rPr lang="en"/>
              <a:t>Celebrate Community</a:t>
            </a:r>
            <a:endParaRPr sz="5400">
              <a:solidFill>
                <a:schemeClr val="lt1"/>
              </a:solidFill>
            </a:endParaRPr>
          </a:p>
        </p:txBody>
      </p:sp>
      <p:sp>
        <p:nvSpPr>
          <p:cNvPr id="376" name="Google Shape;376;p54"/>
          <p:cNvSpPr txBox="1"/>
          <p:nvPr/>
        </p:nvSpPr>
        <p:spPr>
          <a:xfrm>
            <a:off x="1097514" y="1535222"/>
            <a:ext cx="7417800" cy="2754600"/>
          </a:xfrm>
          <a:prstGeom prst="rect">
            <a:avLst/>
          </a:prstGeom>
          <a:noFill/>
          <a:ln>
            <a:noFill/>
          </a:ln>
        </p:spPr>
        <p:txBody>
          <a:bodyPr spcFirstLastPara="1" wrap="square" lIns="68575" tIns="34275" rIns="68575" bIns="34275" anchor="t" anchorCtr="0">
            <a:normAutofit/>
          </a:bodyPr>
          <a:lstStyle/>
          <a:p>
            <a:pPr marL="0" marR="0" lvl="0" indent="0" algn="l" rtl="0">
              <a:lnSpc>
                <a:spcPct val="150000"/>
              </a:lnSpc>
              <a:spcBef>
                <a:spcPts val="0"/>
              </a:spcBef>
              <a:spcAft>
                <a:spcPts val="0"/>
              </a:spcAft>
              <a:buClr>
                <a:schemeClr val="lt1"/>
              </a:buClr>
              <a:buSzPts val="2700"/>
              <a:buFont typeface="Arial"/>
              <a:buNone/>
            </a:pPr>
            <a:r>
              <a:rPr lang="en" sz="2700">
                <a:solidFill>
                  <a:schemeClr val="lt1"/>
                </a:solidFill>
                <a:latin typeface="Georgia"/>
                <a:ea typeface="Georgia"/>
                <a:cs typeface="Georgia"/>
                <a:sym typeface="Georgia"/>
              </a:rPr>
              <a:t>Humor is essential to the integrative balance that we need to deal with diversity and difference and the building of community.</a:t>
            </a:r>
            <a:endParaRPr sz="2700">
              <a:solidFill>
                <a:schemeClr val="lt1"/>
              </a:solidFill>
              <a:latin typeface="Georgia"/>
              <a:ea typeface="Georgia"/>
              <a:cs typeface="Georgia"/>
              <a:sym typeface="Georgia"/>
            </a:endParaRPr>
          </a:p>
          <a:p>
            <a:pPr marL="0" marR="0" lvl="0" indent="0" algn="l" rtl="0">
              <a:lnSpc>
                <a:spcPct val="150000"/>
              </a:lnSpc>
              <a:spcBef>
                <a:spcPts val="800"/>
              </a:spcBef>
              <a:spcAft>
                <a:spcPts val="0"/>
              </a:spcAft>
              <a:buClr>
                <a:schemeClr val="lt1"/>
              </a:buClr>
              <a:buSzPts val="2700"/>
              <a:buFont typeface="Arial"/>
              <a:buNone/>
            </a:pPr>
            <a:r>
              <a:rPr lang="en" sz="2700">
                <a:solidFill>
                  <a:schemeClr val="lt1"/>
                </a:solidFill>
                <a:latin typeface="Georgia"/>
                <a:ea typeface="Georgia"/>
                <a:cs typeface="Georgia"/>
                <a:sym typeface="Georgia"/>
              </a:rPr>
              <a:t>					 – bell hooks</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5" descr="Graphical user interface, text&#10;&#10;Description automatically generated"/>
          <p:cNvPicPr preferRelativeResize="0"/>
          <p:nvPr/>
        </p:nvPicPr>
        <p:blipFill rotWithShape="1">
          <a:blip r:embed="rId3">
            <a:alphaModFix/>
          </a:blip>
          <a:srcRect/>
          <a:stretch/>
        </p:blipFill>
        <p:spPr>
          <a:xfrm>
            <a:off x="190500" y="458369"/>
            <a:ext cx="3263898" cy="823161"/>
          </a:xfrm>
          <a:prstGeom prst="rect">
            <a:avLst/>
          </a:prstGeom>
          <a:noFill/>
          <a:ln>
            <a:noFill/>
          </a:ln>
        </p:spPr>
      </p:pic>
      <p:sp>
        <p:nvSpPr>
          <p:cNvPr id="382" name="Google Shape;382;p55"/>
          <p:cNvSpPr txBox="1"/>
          <p:nvPr/>
        </p:nvSpPr>
        <p:spPr>
          <a:xfrm>
            <a:off x="1" y="2280478"/>
            <a:ext cx="91377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rgbClr val="004884"/>
                </a:solidFill>
                <a:latin typeface="Georgia"/>
                <a:ea typeface="Georgia"/>
                <a:cs typeface="Georgia"/>
                <a:sym typeface="Georgia"/>
              </a:rPr>
              <a:t>Thank you</a:t>
            </a:r>
            <a:endParaRPr sz="1400">
              <a:solidFill>
                <a:schemeClr val="dk1"/>
              </a:solidFill>
              <a:latin typeface="Georgia"/>
              <a:ea typeface="Georgia"/>
              <a:cs typeface="Georgia"/>
              <a:sym typeface="Georgia"/>
            </a:endParaRPr>
          </a:p>
        </p:txBody>
      </p:sp>
      <p:sp>
        <p:nvSpPr>
          <p:cNvPr id="383" name="Google Shape;383;p55"/>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4" name="Google Shape;384;p55"/>
          <p:cNvSpPr/>
          <p:nvPr/>
        </p:nvSpPr>
        <p:spPr>
          <a:xfrm>
            <a:off x="-793" y="4856957"/>
            <a:ext cx="9144000" cy="2859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5" name="Google Shape;385;p55"/>
          <p:cNvSpPr txBox="1"/>
          <p:nvPr/>
        </p:nvSpPr>
        <p:spPr>
          <a:xfrm>
            <a:off x="1" y="3055178"/>
            <a:ext cx="90807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a:solidFill>
                  <a:srgbClr val="595959"/>
                </a:solidFill>
                <a:latin typeface="EB Garamond"/>
                <a:ea typeface="EB Garamond"/>
                <a:cs typeface="EB Garamond"/>
                <a:sym typeface="EB Garamond"/>
              </a:rPr>
              <a:t>...</a:t>
            </a:r>
            <a:endParaRPr sz="1400">
              <a:solidFill>
                <a:schemeClr val="dk1"/>
              </a:solidFill>
              <a:latin typeface="Calibri"/>
              <a:ea typeface="Calibri"/>
              <a:cs typeface="Calibri"/>
              <a:sym typeface="Calibri"/>
            </a:endParaRPr>
          </a:p>
        </p:txBody>
      </p:sp>
      <p:sp>
        <p:nvSpPr>
          <p:cNvPr id="386" name="Google Shape;386;p55"/>
          <p:cNvSpPr txBox="1"/>
          <p:nvPr/>
        </p:nvSpPr>
        <p:spPr>
          <a:xfrm>
            <a:off x="1358900" y="628649"/>
            <a:ext cx="7556400" cy="5001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a:solidFill>
                  <a:srgbClr val="595959"/>
                </a:solidFill>
                <a:latin typeface="EB Garamond"/>
                <a:ea typeface="EB Garamond"/>
                <a:cs typeface="EB Garamond"/>
                <a:sym typeface="EB Garamond"/>
              </a:rPr>
              <a:t>Greg Eow, geow@crl.edu</a:t>
            </a:r>
            <a:endParaRPr sz="1400">
              <a:solidFill>
                <a:srgbClr val="595959"/>
              </a:solidFill>
              <a:latin typeface="EB Garamond"/>
              <a:ea typeface="EB Garamond"/>
              <a:cs typeface="EB Garamond"/>
              <a:sym typeface="EB Garamond"/>
            </a:endParaRPr>
          </a:p>
          <a:p>
            <a:pPr marL="0" marR="0" lvl="0" indent="0" algn="r" rtl="0">
              <a:spcBef>
                <a:spcPts val="0"/>
              </a:spcBef>
              <a:spcAft>
                <a:spcPts val="0"/>
              </a:spcAft>
              <a:buNone/>
            </a:pPr>
            <a:endParaRPr sz="1400">
              <a:solidFill>
                <a:srgbClr val="595959"/>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457200" y="1297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Meeting Agenda</a:t>
            </a:r>
            <a:endParaRPr sz="3600"/>
          </a:p>
        </p:txBody>
      </p:sp>
      <p:sp>
        <p:nvSpPr>
          <p:cNvPr id="223" name="Google Shape;223;p38"/>
          <p:cNvSpPr txBox="1">
            <a:spLocks noGrp="1"/>
          </p:cNvSpPr>
          <p:nvPr>
            <p:ph type="body" idx="1"/>
          </p:nvPr>
        </p:nvSpPr>
        <p:spPr>
          <a:xfrm>
            <a:off x="457200" y="1214850"/>
            <a:ext cx="8229600" cy="3713100"/>
          </a:xfrm>
          <a:prstGeom prst="rect">
            <a:avLst/>
          </a:prstGeom>
        </p:spPr>
        <p:txBody>
          <a:bodyPr spcFirstLastPara="1" wrap="square" lIns="91425" tIns="45700" rIns="91425" bIns="45700" anchor="t" anchorCtr="0">
            <a:normAutofit fontScale="92500" lnSpcReduction="10000"/>
          </a:bodyPr>
          <a:lstStyle/>
          <a:p>
            <a:pPr marL="457200" lvl="0" indent="-412750" algn="l" rtl="0">
              <a:spcBef>
                <a:spcPts val="500"/>
              </a:spcBef>
              <a:spcAft>
                <a:spcPts val="0"/>
              </a:spcAft>
              <a:buSzPts val="2900"/>
              <a:buChar char="❖"/>
            </a:pPr>
            <a:r>
              <a:rPr lang="en" sz="2900"/>
              <a:t>Welcome and Opening Remarks </a:t>
            </a:r>
            <a:endParaRPr sz="2900"/>
          </a:p>
          <a:p>
            <a:pPr marL="457200" lvl="0" indent="-412750" algn="l" rtl="0">
              <a:spcBef>
                <a:spcPts val="0"/>
              </a:spcBef>
              <a:spcAft>
                <a:spcPts val="0"/>
              </a:spcAft>
              <a:buSzPts val="2900"/>
              <a:buChar char="❖"/>
            </a:pPr>
            <a:r>
              <a:rPr lang="en" sz="2900"/>
              <a:t>Keynote Presentation</a:t>
            </a:r>
            <a:endParaRPr sz="2900"/>
          </a:p>
          <a:p>
            <a:pPr marL="914400" lvl="1" indent="-412750" algn="l" rtl="0">
              <a:spcBef>
                <a:spcPts val="0"/>
              </a:spcBef>
              <a:spcAft>
                <a:spcPts val="0"/>
              </a:spcAft>
              <a:buSzPts val="2900"/>
              <a:buChar char="➢"/>
            </a:pPr>
            <a:r>
              <a:rPr lang="en" sz="2900" i="1"/>
              <a:t>Towards a Moral Theory of the Collective Collection: Lessons from Derek Parfit</a:t>
            </a:r>
            <a:endParaRPr sz="2900"/>
          </a:p>
          <a:p>
            <a:pPr marL="457200" lvl="0" indent="-412750" algn="l" rtl="0">
              <a:spcBef>
                <a:spcPts val="0"/>
              </a:spcBef>
              <a:spcAft>
                <a:spcPts val="0"/>
              </a:spcAft>
              <a:buSzPts val="2900"/>
              <a:buChar char="❖"/>
            </a:pPr>
            <a:r>
              <a:rPr lang="en" sz="2900"/>
              <a:t>Panel Discussion</a:t>
            </a:r>
            <a:endParaRPr sz="2900"/>
          </a:p>
          <a:p>
            <a:pPr marL="914400" lvl="1" indent="-412750" algn="l" rtl="0">
              <a:spcBef>
                <a:spcPts val="0"/>
              </a:spcBef>
              <a:spcAft>
                <a:spcPts val="0"/>
              </a:spcAft>
              <a:buSzPts val="2900"/>
              <a:buChar char="➢"/>
            </a:pPr>
            <a:r>
              <a:rPr lang="en" sz="2900" i="1"/>
              <a:t>Embedding Shared Print into Local Collection Management: Data-informed Deselection</a:t>
            </a:r>
            <a:endParaRPr sz="2900" i="1"/>
          </a:p>
          <a:p>
            <a:pPr marL="457200" lvl="0" indent="-412750" algn="l" rtl="0">
              <a:spcBef>
                <a:spcPts val="0"/>
              </a:spcBef>
              <a:spcAft>
                <a:spcPts val="0"/>
              </a:spcAft>
              <a:buSzPts val="2900"/>
              <a:buChar char="❖"/>
            </a:pPr>
            <a:r>
              <a:rPr lang="en" sz="2900"/>
              <a:t>Closing remarks</a:t>
            </a:r>
            <a:endParaRPr sz="2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6"/>
          <p:cNvSpPr txBox="1">
            <a:spLocks noGrp="1"/>
          </p:cNvSpPr>
          <p:nvPr>
            <p:ph type="title"/>
          </p:nvPr>
        </p:nvSpPr>
        <p:spPr>
          <a:xfrm>
            <a:off x="722313" y="3182540"/>
            <a:ext cx="7772400" cy="102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Panel Discussion</a:t>
            </a:r>
            <a:endParaRPr/>
          </a:p>
          <a:p>
            <a:pPr marL="0" lvl="0" indent="0" algn="l" rtl="0">
              <a:spcBef>
                <a:spcPts val="0"/>
              </a:spcBef>
              <a:spcAft>
                <a:spcPts val="0"/>
              </a:spcAft>
              <a:buNone/>
            </a:pPr>
            <a:r>
              <a:rPr lang="en" sz="2900" b="0" i="1"/>
              <a:t>Embedding Shared Print into Local Collection Management: Data-informed Deselection</a:t>
            </a:r>
            <a:endParaRPr sz="2900" b="0" i="1"/>
          </a:p>
        </p:txBody>
      </p:sp>
      <p:sp>
        <p:nvSpPr>
          <p:cNvPr id="392" name="Google Shape;392;p56"/>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p>
            <a:pPr marL="0" lvl="0" indent="0" algn="l" rtl="0">
              <a:spcBef>
                <a:spcPts val="500"/>
              </a:spcBef>
              <a:spcAft>
                <a:spcPts val="0"/>
              </a:spcAft>
              <a:buNone/>
            </a:pP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7"/>
          <p:cNvGrpSpPr/>
          <p:nvPr/>
        </p:nvGrpSpPr>
        <p:grpSpPr>
          <a:xfrm>
            <a:off x="732684" y="358503"/>
            <a:ext cx="7678638" cy="4486266"/>
            <a:chOff x="732684" y="891903"/>
            <a:chExt cx="7678638" cy="4486266"/>
          </a:xfrm>
        </p:grpSpPr>
        <p:grpSp>
          <p:nvGrpSpPr>
            <p:cNvPr id="398" name="Google Shape;398;p57"/>
            <p:cNvGrpSpPr/>
            <p:nvPr/>
          </p:nvGrpSpPr>
          <p:grpSpPr>
            <a:xfrm>
              <a:off x="732684" y="3145044"/>
              <a:ext cx="7678638" cy="1106563"/>
              <a:chOff x="1593000" y="2322568"/>
              <a:chExt cx="5957975" cy="643500"/>
            </a:xfrm>
          </p:grpSpPr>
          <p:sp>
            <p:nvSpPr>
              <p:cNvPr id="399" name="Google Shape;399;p5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7"/>
              <p:cNvSpPr/>
              <p:nvPr/>
            </p:nvSpPr>
            <p:spPr>
              <a:xfrm flipH="1">
                <a:off x="2283025" y="2322575"/>
                <a:ext cx="1844400" cy="642600"/>
              </a:xfrm>
              <a:prstGeom prst="rect">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7"/>
              <p:cNvSpPr/>
              <p:nvPr/>
            </p:nvSpPr>
            <p:spPr>
              <a:xfrm rot="-5400000">
                <a:off x="3501574" y="1934671"/>
                <a:ext cx="643356" cy="1419149"/>
              </a:xfrm>
              <a:prstGeom prst="flowChartOffpageConnector">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b="1">
                    <a:solidFill>
                      <a:srgbClr val="FFFFFF"/>
                    </a:solidFill>
                    <a:latin typeface="Roboto"/>
                    <a:ea typeface="Roboto"/>
                    <a:cs typeface="Roboto"/>
                    <a:sym typeface="Roboto"/>
                  </a:rPr>
                  <a:t>Sion Romaine</a:t>
                </a:r>
                <a:endParaRPr sz="1800" b="1">
                  <a:solidFill>
                    <a:srgbClr val="FFFFFF"/>
                  </a:solidFill>
                  <a:latin typeface="Roboto"/>
                  <a:ea typeface="Roboto"/>
                  <a:cs typeface="Roboto"/>
                  <a:sym typeface="Roboto"/>
                </a:endParaRPr>
              </a:p>
            </p:txBody>
          </p:sp>
          <p:sp>
            <p:nvSpPr>
              <p:cNvPr id="403" name="Google Shape;403;p57"/>
              <p:cNvSpPr/>
              <p:nvPr/>
            </p:nvSpPr>
            <p:spPr>
              <a:xfrm>
                <a:off x="1593000" y="2322568"/>
                <a:ext cx="690000" cy="642300"/>
              </a:xfrm>
              <a:prstGeom prst="rect">
                <a:avLst/>
              </a:prstGeom>
              <a:solidFill>
                <a:srgbClr val="0D5DDF">
                  <a:alpha val="59520"/>
                </a:srgbClr>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7"/>
              <p:cNvSpPr/>
              <p:nvPr/>
            </p:nvSpPr>
            <p:spPr>
              <a:xfrm>
                <a:off x="4532841" y="2323749"/>
                <a:ext cx="30180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A72A1E"/>
                    </a:solidFill>
                    <a:latin typeface="Roboto"/>
                    <a:ea typeface="Roboto"/>
                    <a:cs typeface="Roboto"/>
                    <a:sym typeface="Roboto"/>
                  </a:rPr>
                  <a:t>University of Washington</a:t>
                </a:r>
                <a:endParaRPr sz="1300" b="1">
                  <a:solidFill>
                    <a:srgbClr val="A72A1E"/>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A72A1E"/>
                    </a:solidFill>
                    <a:latin typeface="Roboto"/>
                    <a:ea typeface="Roboto"/>
                    <a:cs typeface="Roboto"/>
                    <a:sym typeface="Roboto"/>
                  </a:rPr>
                  <a:t>Director, Acquisitions &amp; Rapid Cataloging Services</a:t>
                </a:r>
                <a:endParaRPr sz="1300">
                  <a:solidFill>
                    <a:srgbClr val="A72A1E"/>
                  </a:solidFill>
                  <a:latin typeface="Roboto"/>
                  <a:ea typeface="Roboto"/>
                  <a:cs typeface="Roboto"/>
                  <a:sym typeface="Roboto"/>
                </a:endParaRPr>
              </a:p>
            </p:txBody>
          </p:sp>
        </p:grpSp>
        <p:grpSp>
          <p:nvGrpSpPr>
            <p:cNvPr id="405" name="Google Shape;405;p57"/>
            <p:cNvGrpSpPr/>
            <p:nvPr/>
          </p:nvGrpSpPr>
          <p:grpSpPr>
            <a:xfrm>
              <a:off x="732684" y="2018481"/>
              <a:ext cx="7678638" cy="1106563"/>
              <a:chOff x="1593000" y="2322568"/>
              <a:chExt cx="5957975" cy="643500"/>
            </a:xfrm>
          </p:grpSpPr>
          <p:sp>
            <p:nvSpPr>
              <p:cNvPr id="406" name="Google Shape;406;p5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7"/>
              <p:cNvSpPr/>
              <p:nvPr/>
            </p:nvSpPr>
            <p:spPr>
              <a:xfrm flipH="1">
                <a:off x="2283025" y="2322575"/>
                <a:ext cx="1844400" cy="642600"/>
              </a:xfrm>
              <a:prstGeom prst="rect">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7"/>
              <p:cNvSpPr/>
              <p:nvPr/>
            </p:nvSpPr>
            <p:spPr>
              <a:xfrm rot="-5400000">
                <a:off x="3501574" y="1934671"/>
                <a:ext cx="643356" cy="1419149"/>
              </a:xfrm>
              <a:prstGeom prst="flowChartOffpageConnector">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FFFFFF"/>
                    </a:solidFill>
                    <a:latin typeface="Roboto"/>
                    <a:ea typeface="Roboto"/>
                    <a:cs typeface="Roboto"/>
                    <a:sym typeface="Roboto"/>
                  </a:rPr>
                  <a:t>Samantha Silver</a:t>
                </a:r>
                <a:endParaRPr sz="1800" b="1">
                  <a:solidFill>
                    <a:srgbClr val="FFFFFF"/>
                  </a:solidFill>
                  <a:latin typeface="Roboto"/>
                  <a:ea typeface="Roboto"/>
                  <a:cs typeface="Roboto"/>
                  <a:sym typeface="Roboto"/>
                </a:endParaRPr>
              </a:p>
            </p:txBody>
          </p:sp>
          <p:sp>
            <p:nvSpPr>
              <p:cNvPr id="410" name="Google Shape;410;p57"/>
              <p:cNvSpPr/>
              <p:nvPr/>
            </p:nvSpPr>
            <p:spPr>
              <a:xfrm>
                <a:off x="4532830" y="2323756"/>
                <a:ext cx="28263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A72A1E"/>
                    </a:solidFill>
                    <a:latin typeface="Roboto"/>
                    <a:ea typeface="Roboto"/>
                    <a:cs typeface="Roboto"/>
                    <a:sym typeface="Roboto"/>
                  </a:rPr>
                  <a:t>Mount Saint Mary’s University</a:t>
                </a:r>
                <a:endParaRPr sz="1300" b="1">
                  <a:solidFill>
                    <a:srgbClr val="A72A1E"/>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A72A1E"/>
                    </a:solidFill>
                    <a:latin typeface="Roboto"/>
                    <a:ea typeface="Roboto"/>
                    <a:cs typeface="Roboto"/>
                    <a:sym typeface="Roboto"/>
                  </a:rPr>
                  <a:t>Electronic Resources Librarian</a:t>
                </a:r>
                <a:endParaRPr sz="1300">
                  <a:solidFill>
                    <a:srgbClr val="A72A1E"/>
                  </a:solidFill>
                  <a:latin typeface="Roboto"/>
                  <a:ea typeface="Roboto"/>
                  <a:cs typeface="Roboto"/>
                  <a:sym typeface="Roboto"/>
                </a:endParaRPr>
              </a:p>
            </p:txBody>
          </p:sp>
          <p:sp>
            <p:nvSpPr>
              <p:cNvPr id="411" name="Google Shape;411;p57"/>
              <p:cNvSpPr/>
              <p:nvPr/>
            </p:nvSpPr>
            <p:spPr>
              <a:xfrm>
                <a:off x="1593000" y="2322568"/>
                <a:ext cx="690000" cy="642300"/>
              </a:xfrm>
              <a:prstGeom prst="rect">
                <a:avLst/>
              </a:prstGeom>
              <a:solidFill>
                <a:srgbClr val="1D7E74">
                  <a:alpha val="71430"/>
                </a:srgbClr>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57"/>
            <p:cNvGrpSpPr/>
            <p:nvPr/>
          </p:nvGrpSpPr>
          <p:grpSpPr>
            <a:xfrm>
              <a:off x="732684" y="891903"/>
              <a:ext cx="7678638" cy="1106563"/>
              <a:chOff x="1593000" y="2322568"/>
              <a:chExt cx="5957975" cy="643500"/>
            </a:xfrm>
          </p:grpSpPr>
          <p:sp>
            <p:nvSpPr>
              <p:cNvPr id="413" name="Google Shape;413;p5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7"/>
              <p:cNvSpPr/>
              <p:nvPr/>
            </p:nvSpPr>
            <p:spPr>
              <a:xfrm flipH="1">
                <a:off x="2283025" y="2322575"/>
                <a:ext cx="1844400" cy="642600"/>
              </a:xfrm>
              <a:prstGeom prst="rect">
                <a:avLst/>
              </a:prstGeom>
              <a:solidFill>
                <a:srgbClr val="BB4B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7"/>
              <p:cNvSpPr/>
              <p:nvPr/>
            </p:nvSpPr>
            <p:spPr>
              <a:xfrm rot="-5400000">
                <a:off x="3501574" y="1934671"/>
                <a:ext cx="643356" cy="1419149"/>
              </a:xfrm>
              <a:prstGeom prst="flowChartOffpageConnector">
                <a:avLst/>
              </a:prstGeom>
              <a:solidFill>
                <a:srgbClr val="BB4B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lt1"/>
                    </a:solidFill>
                    <a:latin typeface="Roboto Medium"/>
                    <a:ea typeface="Roboto Medium"/>
                    <a:cs typeface="Roboto Medium"/>
                    <a:sym typeface="Roboto Medium"/>
                  </a:rPr>
                  <a:t>Wil Weston</a:t>
                </a:r>
                <a:endParaRPr sz="1800">
                  <a:solidFill>
                    <a:srgbClr val="FFFFFF"/>
                  </a:solidFill>
                  <a:latin typeface="Roboto Medium"/>
                  <a:ea typeface="Roboto Medium"/>
                  <a:cs typeface="Roboto Medium"/>
                  <a:sym typeface="Roboto Medium"/>
                </a:endParaRPr>
              </a:p>
            </p:txBody>
          </p:sp>
          <p:sp>
            <p:nvSpPr>
              <p:cNvPr id="417" name="Google Shape;417;p57"/>
              <p:cNvSpPr/>
              <p:nvPr/>
            </p:nvSpPr>
            <p:spPr>
              <a:xfrm>
                <a:off x="4532830" y="2323744"/>
                <a:ext cx="28263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A72A1E"/>
                    </a:solidFill>
                    <a:latin typeface="Roboto"/>
                    <a:ea typeface="Roboto"/>
                    <a:cs typeface="Roboto"/>
                    <a:sym typeface="Roboto"/>
                  </a:rPr>
                  <a:t>San Diego State University</a:t>
                </a:r>
                <a:endParaRPr sz="1300" b="1">
                  <a:solidFill>
                    <a:srgbClr val="A72A1E"/>
                  </a:solidFill>
                  <a:latin typeface="Roboto"/>
                  <a:ea typeface="Roboto"/>
                  <a:cs typeface="Roboto"/>
                  <a:sym typeface="Roboto"/>
                </a:endParaRPr>
              </a:p>
              <a:p>
                <a:pPr marL="0" lvl="0" indent="0" algn="l" rtl="0">
                  <a:lnSpc>
                    <a:spcPct val="115000"/>
                  </a:lnSpc>
                  <a:spcBef>
                    <a:spcPts val="0"/>
                  </a:spcBef>
                  <a:spcAft>
                    <a:spcPts val="0"/>
                  </a:spcAft>
                  <a:buNone/>
                </a:pPr>
                <a:r>
                  <a:rPr lang="en" sz="1300">
                    <a:solidFill>
                      <a:srgbClr val="A72A1E"/>
                    </a:solidFill>
                    <a:latin typeface="Roboto"/>
                    <a:ea typeface="Roboto"/>
                    <a:cs typeface="Roboto"/>
                    <a:sym typeface="Roboto"/>
                  </a:rPr>
                  <a:t>Head of Collections Management</a:t>
                </a:r>
                <a:endParaRPr sz="1300" b="1">
                  <a:solidFill>
                    <a:srgbClr val="A72A1E"/>
                  </a:solidFill>
                  <a:latin typeface="Roboto"/>
                  <a:ea typeface="Roboto"/>
                  <a:cs typeface="Roboto"/>
                  <a:sym typeface="Roboto"/>
                </a:endParaRPr>
              </a:p>
            </p:txBody>
          </p:sp>
          <p:sp>
            <p:nvSpPr>
              <p:cNvPr id="418" name="Google Shape;418;p57"/>
              <p:cNvSpPr/>
              <p:nvPr/>
            </p:nvSpPr>
            <p:spPr>
              <a:xfrm>
                <a:off x="1593000" y="2322568"/>
                <a:ext cx="690000" cy="642300"/>
              </a:xfrm>
              <a:prstGeom prst="rect">
                <a:avLst/>
              </a:prstGeom>
              <a:solidFill>
                <a:srgbClr val="BB4B2D">
                  <a:alpha val="80950"/>
                </a:srgbClr>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57"/>
            <p:cNvGrpSpPr/>
            <p:nvPr/>
          </p:nvGrpSpPr>
          <p:grpSpPr>
            <a:xfrm>
              <a:off x="732684" y="4271606"/>
              <a:ext cx="7678638" cy="1106563"/>
              <a:chOff x="1593000" y="2322568"/>
              <a:chExt cx="5957975" cy="643500"/>
            </a:xfrm>
          </p:grpSpPr>
          <p:sp>
            <p:nvSpPr>
              <p:cNvPr id="420" name="Google Shape;420;p5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7"/>
              <p:cNvSpPr/>
              <p:nvPr/>
            </p:nvSpPr>
            <p:spPr>
              <a:xfrm flipH="1">
                <a:off x="2283025" y="2322575"/>
                <a:ext cx="1844400" cy="642600"/>
              </a:xfrm>
              <a:prstGeom prst="rect">
                <a:avLst/>
              </a:prstGeom>
              <a:solidFill>
                <a:srgbClr val="D56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7"/>
              <p:cNvSpPr/>
              <p:nvPr/>
            </p:nvSpPr>
            <p:spPr>
              <a:xfrm rot="-5400000">
                <a:off x="3501574" y="1934671"/>
                <a:ext cx="643356" cy="1419149"/>
              </a:xfrm>
              <a:prstGeom prst="flowChartOffpageConnector">
                <a:avLst/>
              </a:prstGeom>
              <a:solidFill>
                <a:srgbClr val="D56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chemeClr val="lt1"/>
                    </a:solidFill>
                    <a:latin typeface="Roboto"/>
                    <a:ea typeface="Roboto"/>
                    <a:cs typeface="Roboto"/>
                    <a:sym typeface="Roboto"/>
                  </a:rPr>
                  <a:t>Anna Striker</a:t>
                </a:r>
                <a:endParaRPr sz="1800" b="1">
                  <a:solidFill>
                    <a:srgbClr val="FFFFFF"/>
                  </a:solidFill>
                  <a:latin typeface="Roboto"/>
                  <a:ea typeface="Roboto"/>
                  <a:cs typeface="Roboto"/>
                  <a:sym typeface="Roboto"/>
                </a:endParaRPr>
              </a:p>
            </p:txBody>
          </p:sp>
          <p:sp>
            <p:nvSpPr>
              <p:cNvPr id="424" name="Google Shape;424;p57"/>
              <p:cNvSpPr/>
              <p:nvPr/>
            </p:nvSpPr>
            <p:spPr>
              <a:xfrm>
                <a:off x="4532830" y="2323756"/>
                <a:ext cx="28263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A72A1E"/>
                    </a:solidFill>
                    <a:latin typeface="Roboto"/>
                    <a:ea typeface="Roboto"/>
                    <a:cs typeface="Roboto"/>
                    <a:sym typeface="Roboto"/>
                  </a:rPr>
                  <a:t>WEST</a:t>
                </a:r>
                <a:endParaRPr sz="1300" b="1">
                  <a:solidFill>
                    <a:srgbClr val="A72A1E"/>
                  </a:solidFill>
                  <a:latin typeface="Roboto"/>
                  <a:ea typeface="Roboto"/>
                  <a:cs typeface="Roboto"/>
                  <a:sym typeface="Roboto"/>
                </a:endParaRPr>
              </a:p>
              <a:p>
                <a:pPr marL="0" lvl="0" indent="0" algn="l" rtl="0">
                  <a:lnSpc>
                    <a:spcPct val="115000"/>
                  </a:lnSpc>
                  <a:spcBef>
                    <a:spcPts val="0"/>
                  </a:spcBef>
                  <a:spcAft>
                    <a:spcPts val="0"/>
                  </a:spcAft>
                  <a:buNone/>
                </a:pPr>
                <a:r>
                  <a:rPr lang="en" sz="1300">
                    <a:solidFill>
                      <a:srgbClr val="A72A1E"/>
                    </a:solidFill>
                    <a:latin typeface="Roboto"/>
                    <a:ea typeface="Roboto"/>
                    <a:cs typeface="Roboto"/>
                    <a:sym typeface="Roboto"/>
                  </a:rPr>
                  <a:t>Operations &amp; Collections Analyst (moderator)</a:t>
                </a:r>
                <a:endParaRPr sz="1300" b="1">
                  <a:solidFill>
                    <a:srgbClr val="A72A1E"/>
                  </a:solidFill>
                  <a:latin typeface="Roboto"/>
                  <a:ea typeface="Roboto"/>
                  <a:cs typeface="Roboto"/>
                  <a:sym typeface="Roboto"/>
                </a:endParaRPr>
              </a:p>
            </p:txBody>
          </p:sp>
          <p:sp>
            <p:nvSpPr>
              <p:cNvPr id="425" name="Google Shape;425;p57"/>
              <p:cNvSpPr/>
              <p:nvPr/>
            </p:nvSpPr>
            <p:spPr>
              <a:xfrm>
                <a:off x="1593000" y="2322568"/>
                <a:ext cx="690000" cy="642300"/>
              </a:xfrm>
              <a:prstGeom prst="rect">
                <a:avLst/>
              </a:prstGeom>
              <a:solidFill>
                <a:srgbClr val="D56509">
                  <a:alpha val="59520"/>
                </a:srgbClr>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8"/>
          <p:cNvSpPr txBox="1">
            <a:spLocks noGrp="1"/>
          </p:cNvSpPr>
          <p:nvPr>
            <p:ph type="title"/>
          </p:nvPr>
        </p:nvSpPr>
        <p:spPr>
          <a:xfrm>
            <a:off x="722313" y="3182540"/>
            <a:ext cx="7772400" cy="102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Closing Remarks</a:t>
            </a:r>
            <a:endParaRPr/>
          </a:p>
        </p:txBody>
      </p:sp>
      <p:sp>
        <p:nvSpPr>
          <p:cNvPr id="431" name="Google Shape;431;p58"/>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p>
            <a:pPr marL="0" lvl="0" indent="0" algn="l" rtl="0">
              <a:spcBef>
                <a:spcPts val="500"/>
              </a:spcBef>
              <a:spcAft>
                <a:spcPts val="0"/>
              </a:spcAft>
              <a:buNone/>
            </a:pPr>
            <a:r>
              <a:rPr lang="en" sz="2000" b="1"/>
              <a:t>Alison Wohlers</a:t>
            </a:r>
            <a:r>
              <a:rPr lang="en" sz="2000"/>
              <a:t>, WEST Program Manager</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aphicFrame>
        <p:nvGraphicFramePr>
          <p:cNvPr id="436" name="Google Shape;436;p59"/>
          <p:cNvGraphicFramePr/>
          <p:nvPr/>
        </p:nvGraphicFramePr>
        <p:xfrm>
          <a:off x="293113" y="239713"/>
          <a:ext cx="3893775" cy="4339370"/>
        </p:xfrm>
        <a:graphic>
          <a:graphicData uri="http://schemas.openxmlformats.org/drawingml/2006/table">
            <a:tbl>
              <a:tblPr>
                <a:noFill/>
                <a:tableStyleId>{E8994877-7764-4B5E-A033-FEDC25F81FDF}</a:tableStyleId>
              </a:tblPr>
              <a:tblGrid>
                <a:gridCol w="1605125">
                  <a:extLst>
                    <a:ext uri="{9D8B030D-6E8A-4147-A177-3AD203B41FA5}">
                      <a16:colId xmlns:a16="http://schemas.microsoft.com/office/drawing/2014/main" val="20000"/>
                    </a:ext>
                  </a:extLst>
                </a:gridCol>
                <a:gridCol w="2288650">
                  <a:extLst>
                    <a:ext uri="{9D8B030D-6E8A-4147-A177-3AD203B41FA5}">
                      <a16:colId xmlns:a16="http://schemas.microsoft.com/office/drawing/2014/main" val="20001"/>
                    </a:ext>
                  </a:extLst>
                </a:gridCol>
              </a:tblGrid>
              <a:tr h="0">
                <a:tc gridSpan="2">
                  <a:txBody>
                    <a:bodyPr/>
                    <a:lstStyle/>
                    <a:p>
                      <a:pPr marL="0" lvl="0" indent="0" algn="ctr" rtl="0">
                        <a:lnSpc>
                          <a:spcPct val="100000"/>
                        </a:lnSpc>
                        <a:spcBef>
                          <a:spcPts val="0"/>
                        </a:spcBef>
                        <a:spcAft>
                          <a:spcPts val="0"/>
                        </a:spcAft>
                        <a:buNone/>
                      </a:pPr>
                      <a:r>
                        <a:rPr lang="en" sz="1500" b="1">
                          <a:latin typeface="Twentieth Century"/>
                          <a:ea typeface="Twentieth Century"/>
                          <a:cs typeface="Twentieth Century"/>
                          <a:sym typeface="Twentieth Century"/>
                        </a:rPr>
                        <a:t>WEST Executive Committee</a:t>
                      </a:r>
                      <a:endParaRPr sz="15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0"/>
                  </a:ext>
                </a:extLst>
              </a:tr>
              <a:tr h="398875">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Melissa Desantis</a:t>
                      </a:r>
                      <a:endParaRPr sz="1200" b="1">
                        <a:latin typeface="Twentieth Century"/>
                        <a:ea typeface="Twentieth Century"/>
                        <a:cs typeface="Twentieth Century"/>
                        <a:sym typeface="Twentieth Century"/>
                      </a:endParaRPr>
                    </a:p>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(2022 Chair)</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Colorado Anschutz Medical Campus</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98875">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Denise Stephens (2022 Vice Chair)</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Oklahoma</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Michael Levine-Clark</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Denver</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Dena Hutto</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Reed College</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Kathleen Salomon</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Getty Research Institute</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John Wenzler</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CSU East Bay</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Joe Mocnik</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Kansas State University</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Lorrie McAllister</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Arizona State University</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Jill Emery</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Portland State University (OCC liaison)</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Ellen Finnie</a:t>
                      </a:r>
                      <a:endParaRPr sz="1200" b="1">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CDL Administrative Host</a:t>
                      </a:r>
                      <a:endParaRPr sz="1200">
                        <a:latin typeface="Twentieth Century"/>
                        <a:ea typeface="Twentieth Century"/>
                        <a:cs typeface="Twentieth Century"/>
                        <a:sym typeface="Twentieth Century"/>
                      </a:endParaRPr>
                    </a:p>
                  </a:txBody>
                  <a:tcPr marL="95250" marR="95250" marT="4570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437" name="Google Shape;437;p59"/>
          <p:cNvGraphicFramePr/>
          <p:nvPr/>
        </p:nvGraphicFramePr>
        <p:xfrm>
          <a:off x="4374125" y="239625"/>
          <a:ext cx="4476750" cy="4541980"/>
        </p:xfrm>
        <a:graphic>
          <a:graphicData uri="http://schemas.openxmlformats.org/drawingml/2006/table">
            <a:tbl>
              <a:tblPr>
                <a:noFill/>
                <a:tableStyleId>{E8994877-7764-4B5E-A033-FEDC25F81FDF}</a:tableStyleId>
              </a:tblPr>
              <a:tblGrid>
                <a:gridCol w="2238375">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tblGrid>
              <a:tr h="434800">
                <a:tc gridSpan="2">
                  <a:txBody>
                    <a:bodyPr/>
                    <a:lstStyle/>
                    <a:p>
                      <a:pPr marL="0" lvl="0" indent="0" algn="ctr" rtl="0">
                        <a:lnSpc>
                          <a:spcPct val="100000"/>
                        </a:lnSpc>
                        <a:spcBef>
                          <a:spcPts val="0"/>
                        </a:spcBef>
                        <a:spcAft>
                          <a:spcPts val="0"/>
                        </a:spcAft>
                        <a:buNone/>
                      </a:pPr>
                      <a:r>
                        <a:rPr lang="en" sz="1500" b="1">
                          <a:latin typeface="Twentieth Century"/>
                          <a:ea typeface="Twentieth Century"/>
                          <a:cs typeface="Twentieth Century"/>
                          <a:sym typeface="Twentieth Century"/>
                        </a:rPr>
                        <a:t>WEST Operations and Collections Council</a:t>
                      </a:r>
                      <a:endParaRPr sz="15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Shari Laster</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Arizona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Mary Grenci</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Oregon</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Nancy Lorimer</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Stanford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Kerry Scott</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UC Santa Cruz</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Kerri Goergen-Doll</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Oregon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Sion Romaine</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Washington</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Jack Maness</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University of Denver</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Molly Strothmann</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Oklahoma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Jill Emery</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Portland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Randyn Heisserer-Miller</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Colorado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0">
                <a:tc>
                  <a:txBody>
                    <a:bodyPr/>
                    <a:lstStyle/>
                    <a:p>
                      <a:pPr marL="0" lvl="0" indent="0" algn="l" rtl="0">
                        <a:lnSpc>
                          <a:spcPct val="100000"/>
                        </a:lnSpc>
                        <a:spcBef>
                          <a:spcPts val="0"/>
                        </a:spcBef>
                        <a:spcAft>
                          <a:spcPts val="0"/>
                        </a:spcAft>
                        <a:buNone/>
                      </a:pPr>
                      <a:r>
                        <a:rPr lang="en" sz="1200" b="1">
                          <a:latin typeface="Twentieth Century"/>
                          <a:ea typeface="Twentieth Century"/>
                          <a:cs typeface="Twentieth Century"/>
                          <a:sym typeface="Twentieth Century"/>
                        </a:rPr>
                        <a:t>Wil Weston</a:t>
                      </a:r>
                      <a:endParaRPr sz="1200" b="1">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F0"/>
                    </a:solidFill>
                  </a:tcPr>
                </a:tc>
                <a:tc>
                  <a:txBody>
                    <a:bodyPr/>
                    <a:lstStyle/>
                    <a:p>
                      <a:pPr marL="0" lvl="0" indent="0" algn="l" rtl="0">
                        <a:lnSpc>
                          <a:spcPct val="100000"/>
                        </a:lnSpc>
                        <a:spcBef>
                          <a:spcPts val="0"/>
                        </a:spcBef>
                        <a:spcAft>
                          <a:spcPts val="0"/>
                        </a:spcAft>
                        <a:buNone/>
                      </a:pPr>
                      <a:r>
                        <a:rPr lang="en" sz="1200">
                          <a:latin typeface="Twentieth Century"/>
                          <a:ea typeface="Twentieth Century"/>
                          <a:cs typeface="Twentieth Century"/>
                          <a:sym typeface="Twentieth Century"/>
                        </a:rPr>
                        <a:t>San Diego State University</a:t>
                      </a:r>
                      <a:endParaRPr sz="1200">
                        <a:latin typeface="Twentieth Century"/>
                        <a:ea typeface="Twentieth Century"/>
                        <a:cs typeface="Twentieth Century"/>
                        <a:sym typeface="Twentieth Century"/>
                      </a:endParaRPr>
                    </a:p>
                  </a:txBody>
                  <a:tcPr marL="95250" marR="95250" marT="95250" marB="952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Google Shape;442;p60"/>
          <p:cNvGrpSpPr/>
          <p:nvPr/>
        </p:nvGrpSpPr>
        <p:grpSpPr>
          <a:xfrm>
            <a:off x="490542" y="418187"/>
            <a:ext cx="2012831" cy="4307124"/>
            <a:chOff x="1118231" y="283725"/>
            <a:chExt cx="2090819" cy="4076400"/>
          </a:xfrm>
        </p:grpSpPr>
        <p:sp>
          <p:nvSpPr>
            <p:cNvPr id="443" name="Google Shape;443;p60"/>
            <p:cNvSpPr/>
            <p:nvPr/>
          </p:nvSpPr>
          <p:spPr>
            <a:xfrm>
              <a:off x="1178650" y="283725"/>
              <a:ext cx="2030400" cy="4076400"/>
            </a:xfrm>
            <a:prstGeom prst="rect">
              <a:avLst/>
            </a:pr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0"/>
            <p:cNvSpPr/>
            <p:nvPr/>
          </p:nvSpPr>
          <p:spPr>
            <a:xfrm>
              <a:off x="1118231" y="341749"/>
              <a:ext cx="2030400" cy="822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0"/>
            <p:cNvSpPr/>
            <p:nvPr/>
          </p:nvSpPr>
          <p:spPr>
            <a:xfrm>
              <a:off x="1233923" y="388066"/>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a:solidFill>
                    <a:srgbClr val="1D7E74"/>
                  </a:solidFill>
                  <a:latin typeface="Roboto"/>
                  <a:ea typeface="Roboto"/>
                  <a:cs typeface="Roboto"/>
                  <a:sym typeface="Roboto"/>
                </a:rPr>
                <a:t>Disclosure &amp; Validation Working Group</a:t>
              </a:r>
              <a:endParaRPr sz="1500">
                <a:solidFill>
                  <a:srgbClr val="1D7E74"/>
                </a:solidFill>
                <a:latin typeface="Roboto Thin"/>
                <a:ea typeface="Roboto Thin"/>
                <a:cs typeface="Roboto Thin"/>
                <a:sym typeface="Roboto Thin"/>
              </a:endParaRPr>
            </a:p>
            <a:p>
              <a:pPr marL="0" lvl="0" indent="0" algn="l" rtl="0">
                <a:spcBef>
                  <a:spcPts val="0"/>
                </a:spcBef>
                <a:spcAft>
                  <a:spcPts val="0"/>
                </a:spcAft>
                <a:buNone/>
              </a:pPr>
              <a:endParaRPr sz="1200">
                <a:solidFill>
                  <a:srgbClr val="1D7E74"/>
                </a:solidFill>
                <a:latin typeface="Roboto Medium"/>
                <a:ea typeface="Roboto Medium"/>
                <a:cs typeface="Roboto Medium"/>
                <a:sym typeface="Roboto Medium"/>
              </a:endParaRPr>
            </a:p>
          </p:txBody>
        </p:sp>
        <p:sp>
          <p:nvSpPr>
            <p:cNvPr id="446" name="Google Shape;446;p60"/>
            <p:cNvSpPr/>
            <p:nvPr/>
          </p:nvSpPr>
          <p:spPr>
            <a:xfrm>
              <a:off x="1233904" y="1163753"/>
              <a:ext cx="1914900" cy="3094200"/>
            </a:xfrm>
            <a:prstGeom prst="rect">
              <a:avLst/>
            </a:prstGeom>
            <a:noFill/>
            <a:ln>
              <a:noFill/>
            </a:ln>
          </p:spPr>
          <p:txBody>
            <a:bodyPr spcFirstLastPara="1" wrap="square" lIns="91425" tIns="91425" rIns="91425" bIns="91425" anchor="t" anchorCtr="0">
              <a:noAutofit/>
            </a:bodyPr>
            <a:lstStyle/>
            <a:p>
              <a:pPr marL="114300" lvl="0" indent="-114300" algn="l" rtl="0">
                <a:lnSpc>
                  <a:spcPct val="115000"/>
                </a:lnSpc>
                <a:spcBef>
                  <a:spcPts val="0"/>
                </a:spcBef>
                <a:spcAft>
                  <a:spcPts val="0"/>
                </a:spcAft>
                <a:buNone/>
              </a:pPr>
              <a:r>
                <a:rPr lang="en" sz="1300" b="1">
                  <a:solidFill>
                    <a:srgbClr val="FFFFFF"/>
                  </a:solidFill>
                  <a:latin typeface="Roboto"/>
                  <a:ea typeface="Roboto"/>
                  <a:cs typeface="Roboto"/>
                  <a:sym typeface="Roboto"/>
                </a:rPr>
                <a:t>Anna Striker</a:t>
              </a:r>
              <a:endParaRPr sz="1300" b="1">
                <a:solidFill>
                  <a:srgbClr val="FFFFFF"/>
                </a:solidFill>
                <a:latin typeface="Roboto"/>
                <a:ea typeface="Roboto"/>
                <a:cs typeface="Roboto"/>
                <a:sym typeface="Roboto"/>
              </a:endParaRPr>
            </a:p>
            <a:p>
              <a:pPr marL="285750" lvl="0" indent="-114300" algn="l" rtl="0">
                <a:lnSpc>
                  <a:spcPct val="115000"/>
                </a:lnSpc>
                <a:spcBef>
                  <a:spcPts val="0"/>
                </a:spcBef>
                <a:spcAft>
                  <a:spcPts val="0"/>
                </a:spcAft>
                <a:buNone/>
              </a:pPr>
              <a:r>
                <a:rPr lang="en" sz="900">
                  <a:solidFill>
                    <a:srgbClr val="FFFFFF"/>
                  </a:solidFill>
                  <a:latin typeface="Roboto"/>
                  <a:ea typeface="Roboto"/>
                  <a:cs typeface="Roboto"/>
                  <a:sym typeface="Roboto"/>
                </a:rPr>
                <a:t>WEST project team</a:t>
              </a:r>
              <a:endParaRPr sz="900">
                <a:solidFill>
                  <a:srgbClr val="FFFFFF"/>
                </a:solidFill>
                <a:latin typeface="Roboto"/>
                <a:ea typeface="Roboto"/>
                <a:cs typeface="Roboto"/>
                <a:sym typeface="Roboto"/>
              </a:endParaRPr>
            </a:p>
            <a:p>
              <a:pPr marL="114300" lvl="0" indent="-114300" algn="l" rtl="0">
                <a:lnSpc>
                  <a:spcPct val="115000"/>
                </a:lnSpc>
                <a:spcBef>
                  <a:spcPts val="0"/>
                </a:spcBef>
                <a:spcAft>
                  <a:spcPts val="0"/>
                </a:spcAft>
                <a:buNone/>
              </a:pPr>
              <a:r>
                <a:rPr lang="en" sz="1300" b="1">
                  <a:solidFill>
                    <a:srgbClr val="FFFFFF"/>
                  </a:solidFill>
                  <a:latin typeface="Roboto"/>
                  <a:ea typeface="Roboto"/>
                  <a:cs typeface="Roboto"/>
                  <a:sym typeface="Roboto"/>
                </a:rPr>
                <a:t>Cathy Martyniak</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UC Southern Regional Library Facility</a:t>
              </a:r>
              <a:endParaRPr sz="900">
                <a:solidFill>
                  <a:srgbClr val="FFFFFF"/>
                </a:solidFill>
                <a:latin typeface="Roboto"/>
                <a:ea typeface="Roboto"/>
                <a:cs typeface="Roboto"/>
                <a:sym typeface="Roboto"/>
              </a:endParaRPr>
            </a:p>
            <a:p>
              <a:pPr marL="114300" lvl="0" indent="-114300" algn="l" rtl="0">
                <a:lnSpc>
                  <a:spcPct val="115000"/>
                </a:lnSpc>
                <a:spcBef>
                  <a:spcPts val="0"/>
                </a:spcBef>
                <a:spcAft>
                  <a:spcPts val="0"/>
                </a:spcAft>
                <a:buNone/>
              </a:pPr>
              <a:r>
                <a:rPr lang="en" sz="1300" b="1">
                  <a:solidFill>
                    <a:srgbClr val="FFFFFF"/>
                  </a:solidFill>
                  <a:latin typeface="Roboto"/>
                  <a:ea typeface="Roboto"/>
                  <a:cs typeface="Roboto"/>
                  <a:sym typeface="Roboto"/>
                </a:rPr>
                <a:t>Corrie Hutchinson</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University of Missouri</a:t>
              </a:r>
              <a:endParaRPr sz="900">
                <a:solidFill>
                  <a:srgbClr val="FFFFFF"/>
                </a:solidFill>
                <a:latin typeface="Roboto"/>
                <a:ea typeface="Roboto"/>
                <a:cs typeface="Roboto"/>
                <a:sym typeface="Roboto"/>
              </a:endParaRPr>
            </a:p>
            <a:p>
              <a:pPr marL="114300" lvl="0" indent="-114300" algn="l" rtl="0">
                <a:lnSpc>
                  <a:spcPct val="115000"/>
                </a:lnSpc>
                <a:spcBef>
                  <a:spcPts val="0"/>
                </a:spcBef>
                <a:spcAft>
                  <a:spcPts val="0"/>
                </a:spcAft>
                <a:buNone/>
              </a:pPr>
              <a:r>
                <a:rPr lang="en" sz="1300" b="1">
                  <a:solidFill>
                    <a:srgbClr val="FFFFFF"/>
                  </a:solidFill>
                  <a:latin typeface="Roboto"/>
                  <a:ea typeface="Roboto"/>
                  <a:cs typeface="Roboto"/>
                  <a:sym typeface="Roboto"/>
                </a:rPr>
                <a:t>Debra Spidal</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Washington State University</a:t>
              </a:r>
              <a:endParaRPr sz="900">
                <a:solidFill>
                  <a:srgbClr val="FFFFFF"/>
                </a:solidFill>
                <a:latin typeface="Roboto"/>
                <a:ea typeface="Roboto"/>
                <a:cs typeface="Roboto"/>
                <a:sym typeface="Roboto"/>
              </a:endParaRPr>
            </a:p>
            <a:p>
              <a:pPr marL="114300" lvl="0" indent="-114300" algn="l" rtl="0">
                <a:lnSpc>
                  <a:spcPct val="115000"/>
                </a:lnSpc>
                <a:spcBef>
                  <a:spcPts val="0"/>
                </a:spcBef>
                <a:spcAft>
                  <a:spcPts val="0"/>
                </a:spcAft>
                <a:buNone/>
              </a:pPr>
              <a:r>
                <a:rPr lang="en" sz="1300" b="1">
                  <a:solidFill>
                    <a:srgbClr val="FFFFFF"/>
                  </a:solidFill>
                  <a:latin typeface="Roboto"/>
                  <a:ea typeface="Roboto"/>
                  <a:cs typeface="Roboto"/>
                  <a:sym typeface="Roboto"/>
                </a:rPr>
                <a:t>Tim Converse</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UC Northern Regional Library Facility</a:t>
              </a:r>
              <a:endParaRPr sz="900">
                <a:solidFill>
                  <a:srgbClr val="FFFFFF"/>
                </a:solidFill>
                <a:latin typeface="Roboto"/>
                <a:ea typeface="Roboto"/>
                <a:cs typeface="Roboto"/>
                <a:sym typeface="Roboto"/>
              </a:endParaRPr>
            </a:p>
          </p:txBody>
        </p:sp>
      </p:grpSp>
      <p:grpSp>
        <p:nvGrpSpPr>
          <p:cNvPr id="447" name="Google Shape;447;p60"/>
          <p:cNvGrpSpPr/>
          <p:nvPr/>
        </p:nvGrpSpPr>
        <p:grpSpPr>
          <a:xfrm>
            <a:off x="4590619" y="418187"/>
            <a:ext cx="2012828" cy="4307124"/>
            <a:chOff x="1118235" y="283725"/>
            <a:chExt cx="2090815" cy="4076400"/>
          </a:xfrm>
        </p:grpSpPr>
        <p:sp>
          <p:nvSpPr>
            <p:cNvPr id="448" name="Google Shape;448;p60"/>
            <p:cNvSpPr/>
            <p:nvPr/>
          </p:nvSpPr>
          <p:spPr>
            <a:xfrm>
              <a:off x="1178650" y="283725"/>
              <a:ext cx="2030400" cy="4076400"/>
            </a:xfrm>
            <a:prstGeom prst="rect">
              <a:avLst/>
            </a:prstGeom>
            <a:solidFill>
              <a:srgbClr val="D56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0"/>
            <p:cNvSpPr/>
            <p:nvPr/>
          </p:nvSpPr>
          <p:spPr>
            <a:xfrm>
              <a:off x="1118235" y="341749"/>
              <a:ext cx="2030400" cy="822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0"/>
            <p:cNvSpPr/>
            <p:nvPr/>
          </p:nvSpPr>
          <p:spPr>
            <a:xfrm>
              <a:off x="1233923" y="388066"/>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a:solidFill>
                    <a:srgbClr val="1D7E74"/>
                  </a:solidFill>
                  <a:latin typeface="Roboto"/>
                  <a:ea typeface="Roboto"/>
                  <a:cs typeface="Roboto"/>
                  <a:sym typeface="Roboto"/>
                </a:rPr>
                <a:t>Resource Sharing Working Group</a:t>
              </a:r>
              <a:endParaRPr sz="1500">
                <a:solidFill>
                  <a:srgbClr val="1D7E74"/>
                </a:solidFill>
                <a:latin typeface="Roboto Thin"/>
                <a:ea typeface="Roboto Thin"/>
                <a:cs typeface="Roboto Thin"/>
                <a:sym typeface="Roboto Thin"/>
              </a:endParaRPr>
            </a:p>
            <a:p>
              <a:pPr marL="0" lvl="0" indent="0" algn="l" rtl="0">
                <a:spcBef>
                  <a:spcPts val="0"/>
                </a:spcBef>
                <a:spcAft>
                  <a:spcPts val="0"/>
                </a:spcAft>
                <a:buNone/>
              </a:pPr>
              <a:endParaRPr sz="1200">
                <a:solidFill>
                  <a:srgbClr val="1D7E74"/>
                </a:solidFill>
                <a:latin typeface="Roboto Medium"/>
                <a:ea typeface="Roboto Medium"/>
                <a:cs typeface="Roboto Medium"/>
                <a:sym typeface="Roboto Medium"/>
              </a:endParaRPr>
            </a:p>
          </p:txBody>
        </p:sp>
        <p:sp>
          <p:nvSpPr>
            <p:cNvPr id="451" name="Google Shape;451;p60"/>
            <p:cNvSpPr/>
            <p:nvPr/>
          </p:nvSpPr>
          <p:spPr>
            <a:xfrm>
              <a:off x="1233931" y="1163753"/>
              <a:ext cx="1914900" cy="30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Alison Wohlers</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WEST project team</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Anna Striker</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WEST project team</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John de La Fontaine</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Occidental College / SCELC</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Tim Converse</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UC Northern Regional Library Facility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Debra Spidal</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Washington State University</a:t>
              </a:r>
              <a:endParaRPr sz="900">
                <a:solidFill>
                  <a:srgbClr val="FFFFFF"/>
                </a:solidFill>
                <a:latin typeface="Roboto"/>
                <a:ea typeface="Roboto"/>
                <a:cs typeface="Roboto"/>
                <a:sym typeface="Roboto"/>
              </a:endParaRPr>
            </a:p>
          </p:txBody>
        </p:sp>
      </p:grpSp>
      <p:grpSp>
        <p:nvGrpSpPr>
          <p:cNvPr id="452" name="Google Shape;452;p60"/>
          <p:cNvGrpSpPr/>
          <p:nvPr/>
        </p:nvGrpSpPr>
        <p:grpSpPr>
          <a:xfrm>
            <a:off x="6640650" y="418187"/>
            <a:ext cx="2012822" cy="4307124"/>
            <a:chOff x="1118240" y="283725"/>
            <a:chExt cx="2090810" cy="4076400"/>
          </a:xfrm>
        </p:grpSpPr>
        <p:sp>
          <p:nvSpPr>
            <p:cNvPr id="453" name="Google Shape;453;p60"/>
            <p:cNvSpPr/>
            <p:nvPr/>
          </p:nvSpPr>
          <p:spPr>
            <a:xfrm>
              <a:off x="1178650" y="283725"/>
              <a:ext cx="2030400" cy="407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0"/>
            <p:cNvSpPr/>
            <p:nvPr/>
          </p:nvSpPr>
          <p:spPr>
            <a:xfrm>
              <a:off x="1118240" y="341753"/>
              <a:ext cx="2030400" cy="822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0"/>
            <p:cNvSpPr/>
            <p:nvPr/>
          </p:nvSpPr>
          <p:spPr>
            <a:xfrm>
              <a:off x="1233923" y="471766"/>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a:solidFill>
                    <a:srgbClr val="1D7E74"/>
                  </a:solidFill>
                  <a:latin typeface="Roboto"/>
                  <a:ea typeface="Roboto"/>
                  <a:cs typeface="Roboto"/>
                  <a:sym typeface="Roboto"/>
                </a:rPr>
                <a:t>Archive Builders Forum</a:t>
              </a:r>
              <a:endParaRPr sz="1200">
                <a:solidFill>
                  <a:srgbClr val="1D7E74"/>
                </a:solidFill>
                <a:latin typeface="Roboto Medium"/>
                <a:ea typeface="Roboto Medium"/>
                <a:cs typeface="Roboto Medium"/>
                <a:sym typeface="Roboto Medium"/>
              </a:endParaRPr>
            </a:p>
          </p:txBody>
        </p:sp>
        <p:sp>
          <p:nvSpPr>
            <p:cNvPr id="456" name="Google Shape;456;p60"/>
            <p:cNvSpPr/>
            <p:nvPr/>
          </p:nvSpPr>
          <p:spPr>
            <a:xfrm>
              <a:off x="1233930" y="1163753"/>
              <a:ext cx="1914900" cy="30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Joel Smalley</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Arizona State University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Andy Allen</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University of Kansas</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Tory Sours</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UC Northern Regional Library Facility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Tim Converse</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chemeClr val="lt1"/>
                  </a:solidFill>
                  <a:latin typeface="Roboto"/>
                  <a:ea typeface="Roboto"/>
                  <a:cs typeface="Roboto"/>
                  <a:sym typeface="Roboto"/>
                </a:rPr>
                <a:t>UC Northern Regional Library Facility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Tin Tran</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chemeClr val="lt1"/>
                  </a:solidFill>
                  <a:latin typeface="Roboto"/>
                  <a:ea typeface="Roboto"/>
                  <a:cs typeface="Roboto"/>
                  <a:sym typeface="Roboto"/>
                </a:rPr>
                <a:t>UC Southern Regional Library Facility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Karl Pettit</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University of Denver</a:t>
              </a:r>
              <a:endParaRPr sz="900">
                <a:solidFill>
                  <a:srgbClr val="FFFFFF"/>
                </a:solidFill>
                <a:latin typeface="Roboto"/>
                <a:ea typeface="Roboto"/>
                <a:cs typeface="Roboto"/>
                <a:sym typeface="Roboto"/>
              </a:endParaRPr>
            </a:p>
            <a:p>
              <a:pPr marL="114300" lvl="0" indent="-114300" algn="l" rtl="0">
                <a:lnSpc>
                  <a:spcPct val="115000"/>
                </a:lnSpc>
                <a:spcBef>
                  <a:spcPts val="0"/>
                </a:spcBef>
                <a:spcAft>
                  <a:spcPts val="0"/>
                </a:spcAft>
                <a:buNone/>
              </a:pPr>
              <a:r>
                <a:rPr lang="en" sz="1300" b="1">
                  <a:solidFill>
                    <a:schemeClr val="lt1"/>
                  </a:solidFill>
                  <a:latin typeface="Roboto"/>
                  <a:ea typeface="Roboto"/>
                  <a:cs typeface="Roboto"/>
                  <a:sym typeface="Roboto"/>
                </a:rPr>
                <a:t>Corrie Hutchinson</a:t>
              </a:r>
              <a:endParaRPr sz="1300" b="1">
                <a:solidFill>
                  <a:schemeClr val="lt1"/>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chemeClr val="lt1"/>
                  </a:solidFill>
                  <a:latin typeface="Roboto"/>
                  <a:ea typeface="Roboto"/>
                  <a:cs typeface="Roboto"/>
                  <a:sym typeface="Roboto"/>
                </a:rPr>
                <a:t>University of Missouri</a:t>
              </a:r>
              <a:endParaRPr sz="900">
                <a:solidFill>
                  <a:srgbClr val="FFFFFF"/>
                </a:solidFill>
                <a:latin typeface="Roboto"/>
                <a:ea typeface="Roboto"/>
                <a:cs typeface="Roboto"/>
                <a:sym typeface="Roboto"/>
              </a:endParaRPr>
            </a:p>
          </p:txBody>
        </p:sp>
      </p:grpSp>
      <p:grpSp>
        <p:nvGrpSpPr>
          <p:cNvPr id="457" name="Google Shape;457;p60"/>
          <p:cNvGrpSpPr/>
          <p:nvPr/>
        </p:nvGrpSpPr>
        <p:grpSpPr>
          <a:xfrm>
            <a:off x="2540579" y="418187"/>
            <a:ext cx="2012831" cy="4307124"/>
            <a:chOff x="1118231" y="283725"/>
            <a:chExt cx="2090819" cy="4076400"/>
          </a:xfrm>
        </p:grpSpPr>
        <p:sp>
          <p:nvSpPr>
            <p:cNvPr id="458" name="Google Shape;458;p60"/>
            <p:cNvSpPr/>
            <p:nvPr/>
          </p:nvSpPr>
          <p:spPr>
            <a:xfrm>
              <a:off x="1178650" y="283725"/>
              <a:ext cx="2030400" cy="4076400"/>
            </a:xfrm>
            <a:prstGeom prst="rect">
              <a:avLst/>
            </a:prstGeom>
            <a:solidFill>
              <a:srgbClr val="BB4B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0"/>
            <p:cNvSpPr/>
            <p:nvPr/>
          </p:nvSpPr>
          <p:spPr>
            <a:xfrm>
              <a:off x="1118231" y="341749"/>
              <a:ext cx="2030400" cy="822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0"/>
            <p:cNvSpPr/>
            <p:nvPr/>
          </p:nvSpPr>
          <p:spPr>
            <a:xfrm>
              <a:off x="1233923" y="388066"/>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a:solidFill>
                    <a:srgbClr val="1D7E74"/>
                  </a:solidFill>
                  <a:latin typeface="Roboto"/>
                  <a:ea typeface="Roboto"/>
                  <a:cs typeface="Roboto"/>
                  <a:sym typeface="Roboto"/>
                </a:rPr>
                <a:t>Non-journal Formats Working Group</a:t>
              </a:r>
              <a:endParaRPr sz="1500" b="1">
                <a:solidFill>
                  <a:srgbClr val="1D7E74"/>
                </a:solidFill>
                <a:latin typeface="Roboto"/>
                <a:ea typeface="Roboto"/>
                <a:cs typeface="Roboto"/>
                <a:sym typeface="Roboto"/>
              </a:endParaRPr>
            </a:p>
            <a:p>
              <a:pPr marL="0" lvl="0" indent="0" algn="l" rtl="0">
                <a:spcBef>
                  <a:spcPts val="0"/>
                </a:spcBef>
                <a:spcAft>
                  <a:spcPts val="0"/>
                </a:spcAft>
                <a:buNone/>
              </a:pPr>
              <a:endParaRPr sz="1200">
                <a:solidFill>
                  <a:srgbClr val="1D7E74"/>
                </a:solidFill>
                <a:latin typeface="Roboto Medium"/>
                <a:ea typeface="Roboto Medium"/>
                <a:cs typeface="Roboto Medium"/>
                <a:sym typeface="Roboto Medium"/>
              </a:endParaRPr>
            </a:p>
          </p:txBody>
        </p:sp>
        <p:sp>
          <p:nvSpPr>
            <p:cNvPr id="461" name="Google Shape;461;p60"/>
            <p:cNvSpPr/>
            <p:nvPr/>
          </p:nvSpPr>
          <p:spPr>
            <a:xfrm>
              <a:off x="1233918" y="1163753"/>
              <a:ext cx="1914900" cy="309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Alison Wohlers</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WEST project team</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Cass Kvenild</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University of Wyoming</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John Wenzler</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CSU East Bay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Kerry Scott</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UC Santa Cruz</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Michael Brewer</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University of Arizona</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Shari Laster</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Clr>
                  <a:schemeClr val="dk1"/>
                </a:buClr>
                <a:buSzPts val="1100"/>
                <a:buFont typeface="Arial"/>
                <a:buNone/>
              </a:pPr>
              <a:r>
                <a:rPr lang="en" sz="900">
                  <a:solidFill>
                    <a:srgbClr val="FFFFFF"/>
                  </a:solidFill>
                  <a:latin typeface="Roboto"/>
                  <a:ea typeface="Roboto"/>
                  <a:cs typeface="Roboto"/>
                  <a:sym typeface="Roboto"/>
                </a:rPr>
                <a:t>Arizona State University</a:t>
              </a:r>
              <a:endParaRPr sz="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FFFFFF"/>
                  </a:solidFill>
                  <a:latin typeface="Roboto"/>
                  <a:ea typeface="Roboto"/>
                  <a:cs typeface="Roboto"/>
                  <a:sym typeface="Roboto"/>
                </a:rPr>
                <a:t>Joel Thornton</a:t>
              </a:r>
              <a:endParaRPr sz="1300" b="1">
                <a:solidFill>
                  <a:srgbClr val="FFFFFF"/>
                </a:solidFill>
                <a:latin typeface="Roboto"/>
                <a:ea typeface="Roboto"/>
                <a:cs typeface="Roboto"/>
                <a:sym typeface="Roboto"/>
              </a:endParaRPr>
            </a:p>
            <a:p>
              <a:pPr marL="171450" lvl="0" indent="0" algn="l" rtl="0">
                <a:lnSpc>
                  <a:spcPct val="115000"/>
                </a:lnSpc>
                <a:spcBef>
                  <a:spcPts val="0"/>
                </a:spcBef>
                <a:spcAft>
                  <a:spcPts val="0"/>
                </a:spcAft>
                <a:buNone/>
              </a:pPr>
              <a:r>
                <a:rPr lang="en" sz="900">
                  <a:solidFill>
                    <a:srgbClr val="FFFFFF"/>
                  </a:solidFill>
                  <a:latin typeface="Roboto"/>
                  <a:ea typeface="Roboto"/>
                  <a:cs typeface="Roboto"/>
                  <a:sym typeface="Roboto"/>
                </a:rPr>
                <a:t>University of Utah</a:t>
              </a:r>
              <a:endParaRPr sz="900">
                <a:solidFill>
                  <a:srgbClr val="FFFFFF"/>
                </a:solidFill>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61"/>
          <p:cNvPicPr preferRelativeResize="0"/>
          <p:nvPr/>
        </p:nvPicPr>
        <p:blipFill rotWithShape="1">
          <a:blip r:embed="rId3">
            <a:alphaModFix amt="41000"/>
          </a:blip>
          <a:srcRect l="9691" r="13332"/>
          <a:stretch/>
        </p:blipFill>
        <p:spPr>
          <a:xfrm>
            <a:off x="0" y="1177425"/>
            <a:ext cx="9143999" cy="2266800"/>
          </a:xfrm>
          <a:prstGeom prst="rect">
            <a:avLst/>
          </a:prstGeom>
          <a:noFill/>
          <a:ln>
            <a:noFill/>
          </a:ln>
        </p:spPr>
      </p:pic>
      <p:graphicFrame>
        <p:nvGraphicFramePr>
          <p:cNvPr id="467" name="Google Shape;467;p61"/>
          <p:cNvGraphicFramePr/>
          <p:nvPr>
            <p:extLst>
              <p:ext uri="{D42A27DB-BD31-4B8C-83A1-F6EECF244321}">
                <p14:modId xmlns:p14="http://schemas.microsoft.com/office/powerpoint/2010/main" val="240903846"/>
              </p:ext>
            </p:extLst>
          </p:nvPr>
        </p:nvGraphicFramePr>
        <p:xfrm>
          <a:off x="123225" y="76200"/>
          <a:ext cx="9078350" cy="5394905"/>
        </p:xfrm>
        <a:graphic>
          <a:graphicData uri="http://schemas.openxmlformats.org/drawingml/2006/table">
            <a:tbl>
              <a:tblPr>
                <a:noFill/>
                <a:tableStyleId>{E8994877-7764-4B5E-A033-FEDC25F81FDF}</a:tableStyleId>
              </a:tblPr>
              <a:tblGrid>
                <a:gridCol w="2146650">
                  <a:extLst>
                    <a:ext uri="{9D8B030D-6E8A-4147-A177-3AD203B41FA5}">
                      <a16:colId xmlns:a16="http://schemas.microsoft.com/office/drawing/2014/main" val="20000"/>
                    </a:ext>
                  </a:extLst>
                </a:gridCol>
                <a:gridCol w="1957525">
                  <a:extLst>
                    <a:ext uri="{9D8B030D-6E8A-4147-A177-3AD203B41FA5}">
                      <a16:colId xmlns:a16="http://schemas.microsoft.com/office/drawing/2014/main" val="20001"/>
                    </a:ext>
                  </a:extLst>
                </a:gridCol>
                <a:gridCol w="2506000">
                  <a:extLst>
                    <a:ext uri="{9D8B030D-6E8A-4147-A177-3AD203B41FA5}">
                      <a16:colId xmlns:a16="http://schemas.microsoft.com/office/drawing/2014/main" val="20002"/>
                    </a:ext>
                  </a:extLst>
                </a:gridCol>
                <a:gridCol w="2468175">
                  <a:extLst>
                    <a:ext uri="{9D8B030D-6E8A-4147-A177-3AD203B41FA5}">
                      <a16:colId xmlns:a16="http://schemas.microsoft.com/office/drawing/2014/main" val="20003"/>
                    </a:ext>
                  </a:extLst>
                </a:gridCol>
              </a:tblGrid>
              <a:tr h="335425">
                <a:tc>
                  <a:txBody>
                    <a:bodyPr/>
                    <a:lstStyle/>
                    <a:p>
                      <a:pPr marL="0" lvl="0" indent="0" algn="l" rtl="0">
                        <a:spcBef>
                          <a:spcPts val="0"/>
                        </a:spcBef>
                        <a:spcAft>
                          <a:spcPts val="0"/>
                        </a:spcAft>
                        <a:buNone/>
                      </a:pPr>
                      <a:r>
                        <a:rPr lang="en" sz="900" dirty="0"/>
                        <a:t>Arizona State University Libraries</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Rice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San Diego</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Washington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300">
                <a:tc>
                  <a:txBody>
                    <a:bodyPr/>
                    <a:lstStyle/>
                    <a:p>
                      <a:pPr marL="0" lvl="0" indent="0" algn="l" rtl="0">
                        <a:spcBef>
                          <a:spcPts val="0"/>
                        </a:spcBef>
                        <a:spcAft>
                          <a:spcPts val="0"/>
                        </a:spcAft>
                        <a:buNone/>
                      </a:pPr>
                      <a:r>
                        <a:rPr lang="en" sz="900"/>
                        <a:t>Baylor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San Diego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San Francisco</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Wyoming University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3675">
                <a:tc>
                  <a:txBody>
                    <a:bodyPr/>
                    <a:lstStyle/>
                    <a:p>
                      <a:pPr marL="0" lvl="0" indent="0" algn="l" rtl="0">
                        <a:spcBef>
                          <a:spcPts val="0"/>
                        </a:spcBef>
                        <a:spcAft>
                          <a:spcPts val="0"/>
                        </a:spcAft>
                        <a:buNone/>
                      </a:pPr>
                      <a:r>
                        <a:rPr lang="en" sz="900" dirty="0"/>
                        <a:t>California State University, Fullerton</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San Francisco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Santa Barbara</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Utah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2250">
                <a:tc>
                  <a:txBody>
                    <a:bodyPr/>
                    <a:lstStyle/>
                    <a:p>
                      <a:pPr marL="0" lvl="0" indent="0" algn="l" rtl="0">
                        <a:spcBef>
                          <a:spcPts val="0"/>
                        </a:spcBef>
                        <a:spcAft>
                          <a:spcPts val="0"/>
                        </a:spcAft>
                        <a:buNone/>
                      </a:pPr>
                      <a:r>
                        <a:rPr lang="en" sz="900"/>
                        <a:t>California State University, Northridge</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San Jose State University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Santa Cruz</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Washington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3650">
                <a:tc>
                  <a:txBody>
                    <a:bodyPr/>
                    <a:lstStyle/>
                    <a:p>
                      <a:pPr marL="0" lvl="0" indent="0" algn="l" rtl="0">
                        <a:spcBef>
                          <a:spcPts val="0"/>
                        </a:spcBef>
                        <a:spcAft>
                          <a:spcPts val="0"/>
                        </a:spcAft>
                        <a:buNone/>
                      </a:pPr>
                      <a:r>
                        <a:rPr lang="en" sz="900"/>
                        <a:t>Claremont Colleges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100"/>
                        <a:buFont typeface="Arial"/>
                        <a:buNone/>
                      </a:pPr>
                      <a:r>
                        <a:rPr lang="en" sz="900" dirty="0">
                          <a:solidFill>
                            <a:schemeClr val="dk1"/>
                          </a:solidFill>
                        </a:rPr>
                        <a:t>University of San Diego</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 Colorado, Denver Health Sciences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Washington University in St. Louis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9000">
                <a:tc>
                  <a:txBody>
                    <a:bodyPr/>
                    <a:lstStyle/>
                    <a:p>
                      <a:pPr marL="0" lvl="0" indent="0" algn="l" rtl="0">
                        <a:spcBef>
                          <a:spcPts val="0"/>
                        </a:spcBef>
                        <a:spcAft>
                          <a:spcPts val="0"/>
                        </a:spcAft>
                        <a:buNone/>
                      </a:pPr>
                      <a:r>
                        <a:rPr lang="en" sz="900"/>
                        <a:t>Colorado State University, Fort Collins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Seattle Pacific University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Denver Penrose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Austin College (Sherman, TX)</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425">
                <a:tc>
                  <a:txBody>
                    <a:bodyPr/>
                    <a:lstStyle/>
                    <a:p>
                      <a:pPr marL="0" lvl="0" indent="0" algn="l" rtl="0">
                        <a:spcBef>
                          <a:spcPts val="0"/>
                        </a:spcBef>
                        <a:spcAft>
                          <a:spcPts val="0"/>
                        </a:spcAft>
                        <a:buNone/>
                      </a:pPr>
                      <a:r>
                        <a:rPr lang="en" sz="900"/>
                        <a:t>Iowa State University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Stanford University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University of Idaho Library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California Baptist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425">
                <a:tc>
                  <a:txBody>
                    <a:bodyPr/>
                    <a:lstStyle/>
                    <a:p>
                      <a:pPr marL="0" lvl="0" indent="0" algn="l" rtl="0">
                        <a:spcBef>
                          <a:spcPts val="0"/>
                        </a:spcBef>
                        <a:spcAft>
                          <a:spcPts val="0"/>
                        </a:spcAft>
                        <a:buNone/>
                      </a:pPr>
                      <a:r>
                        <a:rPr lang="en" sz="900"/>
                        <a:t>Getty Research Institute</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The Huntington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University of Kansas Libraries</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California Polytechnic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425">
                <a:tc>
                  <a:txBody>
                    <a:bodyPr/>
                    <a:lstStyle/>
                    <a:p>
                      <a:pPr marL="0" lvl="0" indent="0" algn="l" rtl="0">
                        <a:spcBef>
                          <a:spcPts val="0"/>
                        </a:spcBef>
                        <a:spcAft>
                          <a:spcPts val="0"/>
                        </a:spcAft>
                        <a:buNone/>
                      </a:pPr>
                      <a:r>
                        <a:rPr lang="en" sz="900"/>
                        <a:t>Kansas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Arizona</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100"/>
                        <a:buFont typeface="Arial"/>
                        <a:buNone/>
                      </a:pPr>
                      <a:r>
                        <a:rPr lang="en" sz="900" dirty="0">
                          <a:solidFill>
                            <a:schemeClr val="dk1"/>
                          </a:solidFill>
                        </a:rPr>
                        <a:t>Pepperdine University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rPr>
                        <a:t>University of San Francisco</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9000">
                <a:tc>
                  <a:txBody>
                    <a:bodyPr/>
                    <a:lstStyle/>
                    <a:p>
                      <a:pPr marL="0" lvl="0" indent="0" algn="l" rtl="0">
                        <a:spcBef>
                          <a:spcPts val="0"/>
                        </a:spcBef>
                        <a:spcAft>
                          <a:spcPts val="0"/>
                        </a:spcAft>
                        <a:buNone/>
                      </a:pPr>
                      <a:r>
                        <a:rPr lang="en" sz="900"/>
                        <a:t>Loyola Marymount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Arkansas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University of Missouri</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solidFill>
                            <a:schemeClr val="dk1"/>
                          </a:solidFill>
                        </a:rPr>
                        <a:t>UCLA / Southern Regional Library Facility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425">
                <a:tc>
                  <a:txBody>
                    <a:bodyPr/>
                    <a:lstStyle/>
                    <a:p>
                      <a:pPr marL="0" lvl="0" indent="0" algn="l" rtl="0">
                        <a:spcBef>
                          <a:spcPts val="0"/>
                        </a:spcBef>
                        <a:spcAft>
                          <a:spcPts val="0"/>
                        </a:spcAft>
                        <a:buNone/>
                      </a:pPr>
                      <a:r>
                        <a:rPr lang="en" sz="900"/>
                        <a:t>Mount Saint Mary’s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Berkeley / NRLF</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University of Nevada, Las Vegas</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California State University, East Bay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4375">
                <a:tc>
                  <a:txBody>
                    <a:bodyPr/>
                    <a:lstStyle/>
                    <a:p>
                      <a:pPr marL="0" lvl="0" indent="0" algn="l" rtl="0">
                        <a:spcBef>
                          <a:spcPts val="0"/>
                        </a:spcBef>
                        <a:spcAft>
                          <a:spcPts val="0"/>
                        </a:spcAft>
                        <a:buNone/>
                      </a:pPr>
                      <a:r>
                        <a:rPr lang="en" sz="900"/>
                        <a:t>Oklahoma State University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Davis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Oklahoma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Occidental College</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5425">
                <a:tc>
                  <a:txBody>
                    <a:bodyPr/>
                    <a:lstStyle/>
                    <a:p>
                      <a:pPr marL="0" lvl="0" indent="0" algn="l" rtl="0">
                        <a:spcBef>
                          <a:spcPts val="0"/>
                        </a:spcBef>
                        <a:spcAft>
                          <a:spcPts val="0"/>
                        </a:spcAft>
                        <a:buNone/>
                      </a:pPr>
                      <a:r>
                        <a:rPr lang="en" sz="900"/>
                        <a:t>St. Mary’s College of California</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Irvine</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University of Oregon Libraries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dirty="0"/>
                        <a:t>Palo Alto University</a:t>
                      </a: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03675">
                <a:tc>
                  <a:txBody>
                    <a:bodyPr/>
                    <a:lstStyle/>
                    <a:p>
                      <a:pPr marL="0" lvl="0" indent="0" algn="l" rtl="0">
                        <a:spcBef>
                          <a:spcPts val="0"/>
                        </a:spcBef>
                        <a:spcAft>
                          <a:spcPts val="0"/>
                        </a:spcAft>
                        <a:buNone/>
                      </a:pPr>
                      <a:r>
                        <a:rPr lang="en" sz="900"/>
                        <a:t>UC Merced</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Portland State University Library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Reed College</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54800">
                <a:tc>
                  <a:txBody>
                    <a:bodyPr/>
                    <a:lstStyle/>
                    <a:p>
                      <a:pPr marL="0" lvl="0" indent="0" algn="l" rtl="0">
                        <a:spcBef>
                          <a:spcPts val="0"/>
                        </a:spcBef>
                        <a:spcAft>
                          <a:spcPts val="0"/>
                        </a:spcAft>
                        <a:buNone/>
                      </a:pPr>
                      <a:r>
                        <a:rPr lang="en" sz="900"/>
                        <a:t>University of Redlands</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UC Riverside</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900"/>
                        <a:t>Oregon State University</a:t>
                      </a: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100"/>
                        <a:buFont typeface="Arial"/>
                        <a:buNone/>
                      </a:pP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487900">
                <a:tc>
                  <a:txBody>
                    <a:bodyPr/>
                    <a:lstStyle/>
                    <a:p>
                      <a:pPr marL="0" lvl="0" indent="0" algn="l" rtl="0">
                        <a:spcBef>
                          <a:spcPts val="0"/>
                        </a:spcBef>
                        <a:spcAft>
                          <a:spcPts val="0"/>
                        </a:spcAft>
                        <a:buNone/>
                      </a:pP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90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900"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2"/>
          <p:cNvSpPr txBox="1">
            <a:spLocks noGrp="1"/>
          </p:cNvSpPr>
          <p:nvPr>
            <p:ph type="title"/>
          </p:nvPr>
        </p:nvSpPr>
        <p:spPr>
          <a:xfrm>
            <a:off x="712388" y="220990"/>
            <a:ext cx="7772400" cy="1021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a:t>Thank you!</a:t>
            </a:r>
            <a:endParaRPr/>
          </a:p>
          <a:p>
            <a:pPr marL="0" lvl="0" indent="0" algn="ctr" rtl="0">
              <a:spcBef>
                <a:spcPts val="1000"/>
              </a:spcBef>
              <a:spcAft>
                <a:spcPts val="0"/>
              </a:spcAft>
              <a:buNone/>
            </a:pPr>
            <a:r>
              <a:rPr lang="en" sz="2600" b="0"/>
              <a:t>Please stay in touch with your questions and feedback. </a:t>
            </a:r>
            <a:endParaRPr sz="3600"/>
          </a:p>
        </p:txBody>
      </p:sp>
      <p:sp>
        <p:nvSpPr>
          <p:cNvPr id="473" name="Google Shape;473;p62"/>
          <p:cNvSpPr txBox="1">
            <a:spLocks noGrp="1"/>
          </p:cNvSpPr>
          <p:nvPr>
            <p:ph type="subTitle" idx="1"/>
          </p:nvPr>
        </p:nvSpPr>
        <p:spPr>
          <a:xfrm>
            <a:off x="712400" y="1664627"/>
            <a:ext cx="7772400" cy="29769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None/>
            </a:pPr>
            <a:r>
              <a:rPr lang="en" u="sng">
                <a:solidFill>
                  <a:schemeClr val="hlink"/>
                </a:solidFill>
                <a:hlinkClick r:id="rId3"/>
              </a:rPr>
              <a:t>https://cdlib.org/west/</a:t>
            </a:r>
            <a:endParaRPr/>
          </a:p>
          <a:p>
            <a:pPr marL="0" lvl="0" indent="0" algn="l" rtl="0">
              <a:spcBef>
                <a:spcPts val="1600"/>
              </a:spcBef>
              <a:spcAft>
                <a:spcPts val="0"/>
              </a:spcAft>
              <a:buClr>
                <a:schemeClr val="dk1"/>
              </a:buClr>
              <a:buSzPts val="1100"/>
              <a:buFont typeface="Arial"/>
              <a:buNone/>
            </a:pPr>
            <a:r>
              <a:rPr lang="en" b="1">
                <a:solidFill>
                  <a:schemeClr val="dk1"/>
                </a:solidFill>
              </a:rPr>
              <a:t>Alison Wohlers</a:t>
            </a:r>
            <a:r>
              <a:rPr lang="en">
                <a:solidFill>
                  <a:schemeClr val="dk1"/>
                </a:solidFill>
              </a:rPr>
              <a:t>, WEST Program Manager</a:t>
            </a:r>
            <a:endParaRPr>
              <a:solidFill>
                <a:schemeClr val="dk1"/>
              </a:solidFill>
            </a:endParaRPr>
          </a:p>
          <a:p>
            <a:pPr marL="457200" lvl="0" indent="0" algn="l" rtl="0">
              <a:spcBef>
                <a:spcPts val="0"/>
              </a:spcBef>
              <a:spcAft>
                <a:spcPts val="0"/>
              </a:spcAft>
              <a:buClr>
                <a:schemeClr val="dk1"/>
              </a:buClr>
              <a:buSzPts val="1100"/>
              <a:buFont typeface="Arial"/>
              <a:buNone/>
            </a:pPr>
            <a:r>
              <a:rPr lang="en" u="sng">
                <a:solidFill>
                  <a:schemeClr val="hlink"/>
                </a:solidFill>
                <a:hlinkClick r:id="rId4"/>
              </a:rPr>
              <a:t>alison.wohlers@ucop.edu</a:t>
            </a:r>
            <a:endParaRPr/>
          </a:p>
          <a:p>
            <a:pPr marL="0" lvl="0" indent="0" algn="l" rtl="0">
              <a:spcBef>
                <a:spcPts val="1600"/>
              </a:spcBef>
              <a:spcAft>
                <a:spcPts val="0"/>
              </a:spcAft>
              <a:buClr>
                <a:schemeClr val="dk1"/>
              </a:buClr>
              <a:buSzPts val="1100"/>
              <a:buFont typeface="Arial"/>
              <a:buNone/>
            </a:pPr>
            <a:r>
              <a:rPr lang="en" b="1">
                <a:solidFill>
                  <a:schemeClr val="dk1"/>
                </a:solidFill>
              </a:rPr>
              <a:t>Anna Striker</a:t>
            </a:r>
            <a:r>
              <a:rPr lang="en">
                <a:solidFill>
                  <a:schemeClr val="dk1"/>
                </a:solidFill>
              </a:rPr>
              <a:t>, WEST Operations and Collections Analyst</a:t>
            </a:r>
            <a:endParaRPr>
              <a:solidFill>
                <a:schemeClr val="dk1"/>
              </a:solidFill>
            </a:endParaRPr>
          </a:p>
          <a:p>
            <a:pPr marL="457200" lvl="0" indent="0" algn="l" rtl="0">
              <a:spcBef>
                <a:spcPts val="0"/>
              </a:spcBef>
              <a:spcAft>
                <a:spcPts val="0"/>
              </a:spcAft>
              <a:buNone/>
            </a:pPr>
            <a:r>
              <a:rPr lang="en" u="sng">
                <a:solidFill>
                  <a:schemeClr val="hlink"/>
                </a:solidFill>
                <a:hlinkClick r:id="rId5"/>
              </a:rPr>
              <a:t>anna.striker@ucop.edu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722313" y="3182540"/>
            <a:ext cx="7772400" cy="102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Welcome &amp; Opening Remarks</a:t>
            </a:r>
            <a:endParaRPr/>
          </a:p>
        </p:txBody>
      </p:sp>
      <p:sp>
        <p:nvSpPr>
          <p:cNvPr id="229" name="Google Shape;229;p39"/>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p>
            <a:pPr marL="0" lvl="0" indent="0" algn="l" rtl="0">
              <a:spcBef>
                <a:spcPts val="500"/>
              </a:spcBef>
              <a:spcAft>
                <a:spcPts val="0"/>
              </a:spcAft>
              <a:buNone/>
            </a:pPr>
            <a:r>
              <a:rPr lang="en" sz="2000" b="1"/>
              <a:t>Melissa De Santis</a:t>
            </a:r>
            <a:r>
              <a:rPr lang="en" sz="2000"/>
              <a:t>, Director of the Strauss Health Sciences Library of University of Colorado, Anschutz Medical Campus</a:t>
            </a:r>
            <a:endParaRPr sz="2000"/>
          </a:p>
          <a:p>
            <a:pPr marL="0" lvl="0" indent="0" algn="l" rtl="0">
              <a:spcBef>
                <a:spcPts val="500"/>
              </a:spcBef>
              <a:spcAft>
                <a:spcPts val="0"/>
              </a:spcAft>
              <a:buClr>
                <a:schemeClr val="dk1"/>
              </a:buClr>
              <a:buSzPts val="1100"/>
              <a:buFont typeface="Arial"/>
              <a:buNone/>
            </a:pPr>
            <a:r>
              <a:rPr lang="en" sz="2000"/>
              <a:t>WEST Executive Committee chair</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722313" y="3182540"/>
            <a:ext cx="7772400" cy="102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Keynote Presentation</a:t>
            </a:r>
            <a:endParaRPr/>
          </a:p>
          <a:p>
            <a:pPr marL="0" lvl="0" indent="0" algn="l" rtl="0">
              <a:spcBef>
                <a:spcPts val="0"/>
              </a:spcBef>
              <a:spcAft>
                <a:spcPts val="0"/>
              </a:spcAft>
              <a:buNone/>
            </a:pPr>
            <a:r>
              <a:rPr lang="en" sz="2900" b="0" i="1"/>
              <a:t>Towards a Moral Theory of the Collective Collection: Lessons from Derek Parfit</a:t>
            </a:r>
            <a:endParaRPr sz="2900" b="0" i="1"/>
          </a:p>
        </p:txBody>
      </p:sp>
      <p:sp>
        <p:nvSpPr>
          <p:cNvPr id="235" name="Google Shape;235;p40"/>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p>
            <a:pPr marL="0" lvl="0" indent="0" algn="l" rtl="0">
              <a:spcBef>
                <a:spcPts val="500"/>
              </a:spcBef>
              <a:spcAft>
                <a:spcPts val="0"/>
              </a:spcAft>
              <a:buNone/>
            </a:pPr>
            <a:r>
              <a:rPr lang="en" sz="2000" b="1"/>
              <a:t>Greg Eow</a:t>
            </a:r>
            <a:r>
              <a:rPr lang="en" sz="2000"/>
              <a:t>, President, Center for Research Libraries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1" descr="Graphical user interface, text&#10;&#10;Description automatically generated"/>
          <p:cNvPicPr preferRelativeResize="0"/>
          <p:nvPr/>
        </p:nvPicPr>
        <p:blipFill rotWithShape="1">
          <a:blip r:embed="rId3">
            <a:alphaModFix/>
          </a:blip>
          <a:srcRect/>
          <a:stretch/>
        </p:blipFill>
        <p:spPr>
          <a:xfrm>
            <a:off x="190500" y="458369"/>
            <a:ext cx="3263898" cy="823161"/>
          </a:xfrm>
          <a:prstGeom prst="rect">
            <a:avLst/>
          </a:prstGeom>
          <a:noFill/>
          <a:ln>
            <a:noFill/>
          </a:ln>
        </p:spPr>
      </p:pic>
      <p:sp>
        <p:nvSpPr>
          <p:cNvPr id="241" name="Google Shape;241;p41"/>
          <p:cNvSpPr txBox="1"/>
          <p:nvPr/>
        </p:nvSpPr>
        <p:spPr>
          <a:xfrm>
            <a:off x="1" y="2032000"/>
            <a:ext cx="9137700" cy="992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b="0" i="0" u="none" strike="noStrike" cap="none">
                <a:solidFill>
                  <a:srgbClr val="004884"/>
                </a:solidFill>
                <a:latin typeface="Georgia"/>
                <a:ea typeface="Georgia"/>
                <a:cs typeface="Georgia"/>
                <a:sym typeface="Georgia"/>
              </a:rPr>
              <a:t>Towards a Moral Theory of the Collective Collection: Lessons from Derek Parfit</a:t>
            </a:r>
            <a:endParaRPr sz="3000" b="0" i="0" u="none" strike="noStrike" cap="none">
              <a:solidFill>
                <a:srgbClr val="004884"/>
              </a:solidFill>
              <a:latin typeface="Georgia"/>
              <a:ea typeface="Georgia"/>
              <a:cs typeface="Georgia"/>
              <a:sym typeface="Georgia"/>
            </a:endParaRPr>
          </a:p>
        </p:txBody>
      </p:sp>
      <p:sp>
        <p:nvSpPr>
          <p:cNvPr id="242" name="Google Shape;242;p41"/>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3" name="Google Shape;243;p41"/>
          <p:cNvSpPr/>
          <p:nvPr/>
        </p:nvSpPr>
        <p:spPr>
          <a:xfrm>
            <a:off x="-793" y="4856957"/>
            <a:ext cx="9144000" cy="2859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41"/>
          <p:cNvSpPr txBox="1"/>
          <p:nvPr/>
        </p:nvSpPr>
        <p:spPr>
          <a:xfrm>
            <a:off x="-793" y="3356348"/>
            <a:ext cx="9080700" cy="715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b="0" i="0" u="none" strike="noStrike" cap="none">
                <a:solidFill>
                  <a:srgbClr val="595959"/>
                </a:solidFill>
                <a:latin typeface="Georgia"/>
                <a:ea typeface="Georgia"/>
                <a:cs typeface="Georgia"/>
                <a:sym typeface="Georgia"/>
              </a:rPr>
              <a:t>2022 WEST Member Meeting</a:t>
            </a:r>
            <a:endParaRPr sz="1400" b="0" i="0" u="none" strike="noStrike" cap="none">
              <a:solidFill>
                <a:srgbClr val="595959"/>
              </a:solidFill>
              <a:latin typeface="Georgia"/>
              <a:ea typeface="Georgia"/>
              <a:cs typeface="Georgia"/>
              <a:sym typeface="Georgia"/>
            </a:endParaRPr>
          </a:p>
          <a:p>
            <a:pPr marL="0" marR="0" lvl="0" indent="0" algn="ctr" rtl="0">
              <a:spcBef>
                <a:spcPts val="0"/>
              </a:spcBef>
              <a:spcAft>
                <a:spcPts val="0"/>
              </a:spcAft>
              <a:buNone/>
            </a:pPr>
            <a:r>
              <a:rPr lang="en" sz="2100" b="0" i="0" u="none" strike="noStrike" cap="none">
                <a:solidFill>
                  <a:srgbClr val="595959"/>
                </a:solidFill>
                <a:latin typeface="Georgia"/>
                <a:ea typeface="Georgia"/>
                <a:cs typeface="Georgia"/>
                <a:sym typeface="Georgia"/>
              </a:rPr>
              <a:t>July 19, 2022</a:t>
            </a:r>
            <a:endParaRPr sz="2100" b="0" i="0" u="none" strike="noStrike" cap="none">
              <a:solidFill>
                <a:srgbClr val="595959"/>
              </a:solidFill>
              <a:latin typeface="Georgia"/>
              <a:ea typeface="Georgia"/>
              <a:cs typeface="Georgia"/>
              <a:sym typeface="Georgia"/>
            </a:endParaRPr>
          </a:p>
        </p:txBody>
      </p:sp>
      <p:sp>
        <p:nvSpPr>
          <p:cNvPr id="245" name="Google Shape;245;p41"/>
          <p:cNvSpPr txBox="1"/>
          <p:nvPr/>
        </p:nvSpPr>
        <p:spPr>
          <a:xfrm>
            <a:off x="1358900" y="628649"/>
            <a:ext cx="7556400" cy="5001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0" i="0" u="none" strike="noStrike" cap="none">
                <a:solidFill>
                  <a:srgbClr val="595959"/>
                </a:solidFill>
                <a:latin typeface="Georgia"/>
                <a:ea typeface="Georgia"/>
                <a:cs typeface="Georgia"/>
                <a:sym typeface="Georgia"/>
              </a:rPr>
              <a:t>Greg Eow, CRL geow@crl.edu</a:t>
            </a:r>
            <a:endParaRPr sz="1400" b="0" i="0" u="none" strike="noStrike" cap="none">
              <a:solidFill>
                <a:srgbClr val="595959"/>
              </a:solidFill>
              <a:latin typeface="Georgia"/>
              <a:ea typeface="Georgia"/>
              <a:cs typeface="Georgia"/>
              <a:sym typeface="Georgia"/>
            </a:endParaRPr>
          </a:p>
          <a:p>
            <a:pPr marL="0" marR="0" lvl="0" indent="0" algn="r" rtl="0">
              <a:spcBef>
                <a:spcPts val="0"/>
              </a:spcBef>
              <a:spcAft>
                <a:spcPts val="0"/>
              </a:spcAft>
              <a:buNone/>
            </a:pPr>
            <a:endParaRPr sz="1400" b="0" i="0" u="none" strike="noStrike" cap="none">
              <a:solidFill>
                <a:srgbClr val="595959"/>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1" name="Google Shape;251;p42"/>
          <p:cNvSpPr txBox="1"/>
          <p:nvPr/>
        </p:nvSpPr>
        <p:spPr>
          <a:xfrm>
            <a:off x="-4142" y="528706"/>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b="0" i="0" u="none" strike="noStrike" cap="none">
                <a:solidFill>
                  <a:schemeClr val="dk1"/>
                </a:solidFill>
                <a:latin typeface="Georgia"/>
                <a:ea typeface="Georgia"/>
                <a:cs typeface="Georgia"/>
                <a:sym typeface="Georgia"/>
              </a:rPr>
              <a:t>Topics Today</a:t>
            </a:r>
            <a:endParaRPr sz="1400" b="0" i="0" u="none" strike="noStrike" cap="none">
              <a:solidFill>
                <a:schemeClr val="dk1"/>
              </a:solidFill>
              <a:latin typeface="Calibri"/>
              <a:ea typeface="Calibri"/>
              <a:cs typeface="Calibri"/>
              <a:sym typeface="Calibri"/>
            </a:endParaRPr>
          </a:p>
        </p:txBody>
      </p:sp>
      <p:sp>
        <p:nvSpPr>
          <p:cNvPr id="252" name="Google Shape;252;p42"/>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3" name="Google Shape;253;p42"/>
          <p:cNvSpPr txBox="1"/>
          <p:nvPr/>
        </p:nvSpPr>
        <p:spPr>
          <a:xfrm>
            <a:off x="1609478" y="1802776"/>
            <a:ext cx="6815400" cy="1844400"/>
          </a:xfrm>
          <a:prstGeom prst="rect">
            <a:avLst/>
          </a:prstGeom>
          <a:noFill/>
          <a:ln>
            <a:noFill/>
          </a:ln>
        </p:spPr>
        <p:txBody>
          <a:bodyPr spcFirstLastPara="1" wrap="square" lIns="68575" tIns="34275" rIns="68575" bIns="34275" anchor="t" anchorCtr="0">
            <a:spAutoFit/>
          </a:bodyPr>
          <a:lstStyle/>
          <a:p>
            <a:pPr marL="381000" marR="0" lvl="0" indent="-381000" algn="l" rtl="0">
              <a:lnSpc>
                <a:spcPct val="150000"/>
              </a:lnSpc>
              <a:spcBef>
                <a:spcPts val="0"/>
              </a:spcBef>
              <a:spcAft>
                <a:spcPts val="0"/>
              </a:spcAft>
              <a:buClr>
                <a:schemeClr val="dk1"/>
              </a:buClr>
              <a:buSzPts val="1800"/>
              <a:buFont typeface="Georgia"/>
              <a:buAutoNum type="arabicPeriod"/>
            </a:pPr>
            <a:r>
              <a:rPr lang="en" sz="1800" b="0" i="0" u="none" strike="noStrike" cap="none">
                <a:solidFill>
                  <a:schemeClr val="dk1"/>
                </a:solidFill>
                <a:latin typeface="Georgia"/>
                <a:ea typeface="Georgia"/>
                <a:cs typeface="Georgia"/>
                <a:sym typeface="Georgia"/>
              </a:rPr>
              <a:t>moral theory and research libraries (why Parfit matters)</a:t>
            </a:r>
            <a:endParaRPr sz="1100"/>
          </a:p>
          <a:p>
            <a:pPr marL="381000" marR="0" lvl="0" indent="-381000" algn="l" rtl="0">
              <a:lnSpc>
                <a:spcPct val="150000"/>
              </a:lnSpc>
              <a:spcBef>
                <a:spcPts val="800"/>
              </a:spcBef>
              <a:spcAft>
                <a:spcPts val="0"/>
              </a:spcAft>
              <a:buClr>
                <a:schemeClr val="dk1"/>
              </a:buClr>
              <a:buSzPts val="1800"/>
              <a:buFont typeface="Georgia"/>
              <a:buAutoNum type="arabicPeriod"/>
            </a:pPr>
            <a:r>
              <a:rPr lang="en" sz="1800" b="0" i="0" u="none" strike="noStrike" cap="none">
                <a:solidFill>
                  <a:schemeClr val="dk1"/>
                </a:solidFill>
                <a:latin typeface="Georgia"/>
                <a:ea typeface="Georgia"/>
                <a:cs typeface="Georgia"/>
                <a:sym typeface="Georgia"/>
              </a:rPr>
              <a:t>implications for shared print programs</a:t>
            </a:r>
            <a:endParaRPr sz="1100"/>
          </a:p>
          <a:p>
            <a:pPr marL="381000" marR="0" lvl="0" indent="-381000" algn="l" rtl="0">
              <a:lnSpc>
                <a:spcPct val="150000"/>
              </a:lnSpc>
              <a:spcBef>
                <a:spcPts val="800"/>
              </a:spcBef>
              <a:spcAft>
                <a:spcPts val="0"/>
              </a:spcAft>
              <a:buClr>
                <a:srgbClr val="000000"/>
              </a:buClr>
              <a:buSzPts val="1800"/>
              <a:buFont typeface="Georgia"/>
              <a:buAutoNum type="arabicPeriod"/>
            </a:pPr>
            <a:r>
              <a:rPr lang="en" sz="1800" b="0" i="0" u="none" strike="noStrike" cap="none">
                <a:solidFill>
                  <a:srgbClr val="000000"/>
                </a:solidFill>
                <a:latin typeface="Georgia"/>
                <a:ea typeface="Georgia"/>
                <a:cs typeface="Georgia"/>
                <a:sym typeface="Georgia"/>
              </a:rPr>
              <a:t>opportunities (challenges) ahead</a:t>
            </a:r>
            <a:endParaRPr sz="2100" b="0" i="0" u="none" strike="noStrike" cap="none">
              <a:solidFill>
                <a:srgbClr val="000000"/>
              </a:solidFill>
              <a:latin typeface="Georgia"/>
              <a:ea typeface="Georgia"/>
              <a:cs typeface="Georgia"/>
              <a:sym typeface="Georgia"/>
            </a:endParaRPr>
          </a:p>
          <a:p>
            <a:pPr marL="0" marR="0" lvl="0" indent="0" algn="ctr" rtl="0">
              <a:lnSpc>
                <a:spcPct val="150000"/>
              </a:lnSpc>
              <a:spcBef>
                <a:spcPts val="0"/>
              </a:spcBef>
              <a:spcAft>
                <a:spcPts val="0"/>
              </a:spcAft>
              <a:buNone/>
            </a:pPr>
            <a:endParaRPr sz="2100" b="0" i="0" u="none" strike="noStrike" cap="none">
              <a:solidFill>
                <a:srgbClr val="595959"/>
              </a:solidFill>
              <a:latin typeface="Georgia"/>
              <a:ea typeface="Georgia"/>
              <a:cs typeface="Georgia"/>
              <a:sym typeface="Georgia"/>
            </a:endParaRPr>
          </a:p>
        </p:txBody>
      </p:sp>
      <p:grpSp>
        <p:nvGrpSpPr>
          <p:cNvPr id="254" name="Google Shape;254;p42"/>
          <p:cNvGrpSpPr/>
          <p:nvPr/>
        </p:nvGrpSpPr>
        <p:grpSpPr>
          <a:xfrm>
            <a:off x="8860231" y="4843475"/>
            <a:ext cx="297640" cy="298144"/>
            <a:chOff x="10278796" y="5313648"/>
            <a:chExt cx="733645" cy="723300"/>
          </a:xfrm>
        </p:grpSpPr>
        <p:sp>
          <p:nvSpPr>
            <p:cNvPr id="255" name="Google Shape;255;p42"/>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56" name="Google Shape;256;p42"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2" name="Google Shape;262;p43"/>
          <p:cNvSpPr txBox="1"/>
          <p:nvPr/>
        </p:nvSpPr>
        <p:spPr>
          <a:xfrm>
            <a:off x="-4142" y="528706"/>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b="0" i="0" u="none" strike="noStrike" cap="none">
                <a:solidFill>
                  <a:schemeClr val="dk1"/>
                </a:solidFill>
                <a:latin typeface="Georgia"/>
                <a:ea typeface="Georgia"/>
                <a:cs typeface="Georgia"/>
                <a:sym typeface="Georgia"/>
              </a:rPr>
              <a:t>Topics Today</a:t>
            </a:r>
            <a:endParaRPr sz="1400" b="0" i="0" u="none" strike="noStrike" cap="none">
              <a:solidFill>
                <a:schemeClr val="dk1"/>
              </a:solidFill>
              <a:latin typeface="Calibri"/>
              <a:ea typeface="Calibri"/>
              <a:cs typeface="Calibri"/>
              <a:sym typeface="Calibri"/>
            </a:endParaRPr>
          </a:p>
        </p:txBody>
      </p:sp>
      <p:sp>
        <p:nvSpPr>
          <p:cNvPr id="263" name="Google Shape;263;p43"/>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4" name="Google Shape;264;p43"/>
          <p:cNvSpPr txBox="1"/>
          <p:nvPr/>
        </p:nvSpPr>
        <p:spPr>
          <a:xfrm>
            <a:off x="1609478" y="1802776"/>
            <a:ext cx="6815400" cy="2432100"/>
          </a:xfrm>
          <a:prstGeom prst="rect">
            <a:avLst/>
          </a:prstGeom>
          <a:noFill/>
          <a:ln>
            <a:noFill/>
          </a:ln>
        </p:spPr>
        <p:txBody>
          <a:bodyPr spcFirstLastPara="1" wrap="square" lIns="68575" tIns="34275" rIns="68575" bIns="34275" anchor="t" anchorCtr="0">
            <a:spAutoFit/>
          </a:bodyPr>
          <a:lstStyle/>
          <a:p>
            <a:pPr marL="381000" marR="0" lvl="0" indent="-381000" algn="l" rtl="0">
              <a:lnSpc>
                <a:spcPct val="150000"/>
              </a:lnSpc>
              <a:spcBef>
                <a:spcPts val="0"/>
              </a:spcBef>
              <a:spcAft>
                <a:spcPts val="0"/>
              </a:spcAft>
              <a:buClr>
                <a:schemeClr val="dk1"/>
              </a:buClr>
              <a:buSzPts val="1800"/>
              <a:buFont typeface="Georgia"/>
              <a:buAutoNum type="arabicPeriod"/>
            </a:pPr>
            <a:r>
              <a:rPr lang="en" sz="1800" b="0" i="0" u="none" strike="noStrike" cap="none">
                <a:solidFill>
                  <a:schemeClr val="dk1"/>
                </a:solidFill>
                <a:latin typeface="Georgia"/>
                <a:ea typeface="Georgia"/>
                <a:cs typeface="Georgia"/>
                <a:sym typeface="Georgia"/>
              </a:rPr>
              <a:t>moral theory and research libraries (why Parfit matters)</a:t>
            </a:r>
            <a:endParaRPr sz="1800" b="0" i="0" u="none" strike="noStrike" cap="none">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chemeClr val="dk1"/>
              </a:buClr>
              <a:buSzPts val="1800"/>
              <a:buFont typeface="Georgia"/>
              <a:buAutoNum type="arabicPeriod"/>
            </a:pPr>
            <a:r>
              <a:rPr lang="en" sz="1800" b="0" i="0" u="none" strike="noStrike" cap="none">
                <a:solidFill>
                  <a:schemeClr val="dk1"/>
                </a:solidFill>
                <a:latin typeface="Georgia"/>
                <a:ea typeface="Georgia"/>
                <a:cs typeface="Georgia"/>
                <a:sym typeface="Georgia"/>
              </a:rPr>
              <a:t>implications for shared print programs</a:t>
            </a:r>
            <a:endParaRPr sz="1800" b="0" i="0" u="none" strike="noStrike" cap="none">
              <a:solidFill>
                <a:schemeClr val="dk1"/>
              </a:solidFill>
              <a:latin typeface="Georgia"/>
              <a:ea typeface="Georgia"/>
              <a:cs typeface="Georgia"/>
              <a:sym typeface="Georgia"/>
            </a:endParaRPr>
          </a:p>
          <a:p>
            <a:pPr marL="381000" marR="0" lvl="0" indent="-381000" algn="l" rtl="0">
              <a:lnSpc>
                <a:spcPct val="150000"/>
              </a:lnSpc>
              <a:spcBef>
                <a:spcPts val="800"/>
              </a:spcBef>
              <a:spcAft>
                <a:spcPts val="0"/>
              </a:spcAft>
              <a:buClr>
                <a:srgbClr val="000000"/>
              </a:buClr>
              <a:buSzPts val="1800"/>
              <a:buFont typeface="Georgia"/>
              <a:buAutoNum type="arabicPeriod"/>
            </a:pPr>
            <a:r>
              <a:rPr lang="en" sz="1800" b="0" i="0" u="none" strike="noStrike" cap="none">
                <a:solidFill>
                  <a:srgbClr val="000000"/>
                </a:solidFill>
                <a:latin typeface="Georgia"/>
                <a:ea typeface="Georgia"/>
                <a:cs typeface="Georgia"/>
                <a:sym typeface="Georgia"/>
              </a:rPr>
              <a:t>opportunities (challenges) ahead</a:t>
            </a:r>
            <a:endParaRPr sz="1800" b="0" i="0" u="none" strike="noStrike" cap="none">
              <a:solidFill>
                <a:srgbClr val="000000"/>
              </a:solidFill>
              <a:latin typeface="Georgia"/>
              <a:ea typeface="Georgia"/>
              <a:cs typeface="Georgia"/>
              <a:sym typeface="Georgia"/>
            </a:endParaRPr>
          </a:p>
          <a:p>
            <a:pPr marL="215900" marR="0" lvl="0" indent="-76200" algn="l" rtl="0">
              <a:lnSpc>
                <a:spcPct val="150000"/>
              </a:lnSpc>
              <a:spcBef>
                <a:spcPts val="800"/>
              </a:spcBef>
              <a:spcAft>
                <a:spcPts val="0"/>
              </a:spcAft>
              <a:buClr>
                <a:schemeClr val="dk1"/>
              </a:buClr>
              <a:buSzPts val="2100"/>
              <a:buFont typeface="Arial"/>
              <a:buNone/>
            </a:pPr>
            <a:endParaRPr sz="2100" b="0" i="0" u="none" strike="noStrike" cap="none">
              <a:solidFill>
                <a:srgbClr val="000000"/>
              </a:solidFill>
              <a:latin typeface="Georgia"/>
              <a:ea typeface="Georgia"/>
              <a:cs typeface="Georgia"/>
              <a:sym typeface="Georgia"/>
            </a:endParaRPr>
          </a:p>
          <a:p>
            <a:pPr marL="0" marR="0" lvl="0" indent="0" algn="ctr" rtl="0">
              <a:lnSpc>
                <a:spcPct val="150000"/>
              </a:lnSpc>
              <a:spcBef>
                <a:spcPts val="0"/>
              </a:spcBef>
              <a:spcAft>
                <a:spcPts val="0"/>
              </a:spcAft>
              <a:buNone/>
            </a:pPr>
            <a:endParaRPr sz="2100" b="0" i="0" u="none" strike="noStrike" cap="none">
              <a:solidFill>
                <a:srgbClr val="595959"/>
              </a:solidFill>
              <a:latin typeface="Georgia"/>
              <a:ea typeface="Georgia"/>
              <a:cs typeface="Georgia"/>
              <a:sym typeface="Georgia"/>
            </a:endParaRPr>
          </a:p>
        </p:txBody>
      </p:sp>
      <p:grpSp>
        <p:nvGrpSpPr>
          <p:cNvPr id="265" name="Google Shape;265;p43"/>
          <p:cNvGrpSpPr/>
          <p:nvPr/>
        </p:nvGrpSpPr>
        <p:grpSpPr>
          <a:xfrm>
            <a:off x="8860231" y="4843475"/>
            <a:ext cx="297640" cy="298144"/>
            <a:chOff x="10278796" y="5313648"/>
            <a:chExt cx="733645" cy="723300"/>
          </a:xfrm>
        </p:grpSpPr>
        <p:sp>
          <p:nvSpPr>
            <p:cNvPr id="266" name="Google Shape;266;p43"/>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67" name="Google Shape;267;p43"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
        <p:nvSpPr>
          <p:cNvPr id="268" name="Google Shape;268;p43"/>
          <p:cNvSpPr/>
          <p:nvPr/>
        </p:nvSpPr>
        <p:spPr>
          <a:xfrm>
            <a:off x="-3800" y="1815474"/>
            <a:ext cx="9158400" cy="522600"/>
          </a:xfrm>
          <a:prstGeom prst="rect">
            <a:avLst/>
          </a:prstGeom>
          <a:solidFill>
            <a:srgbClr val="004884">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 </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p:nvPr/>
        </p:nvSpPr>
        <p:spPr>
          <a:xfrm>
            <a:off x="-9076" y="4848673"/>
            <a:ext cx="8966100" cy="3006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4" name="Google Shape;274;p44"/>
          <p:cNvSpPr txBox="1"/>
          <p:nvPr/>
        </p:nvSpPr>
        <p:spPr>
          <a:xfrm>
            <a:off x="-9076" y="569048"/>
            <a:ext cx="9141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b="0" i="0" u="none" strike="noStrike" cap="none">
                <a:solidFill>
                  <a:schemeClr val="dk1"/>
                </a:solidFill>
                <a:latin typeface="Georgia"/>
                <a:ea typeface="Georgia"/>
                <a:cs typeface="Georgia"/>
                <a:sym typeface="Georgia"/>
              </a:rPr>
              <a:t>Introducing Derek Parfit</a:t>
            </a:r>
            <a:endParaRPr sz="1400" b="0" i="0" u="none" strike="noStrike" cap="none">
              <a:solidFill>
                <a:schemeClr val="dk1"/>
              </a:solidFill>
              <a:latin typeface="Georgia"/>
              <a:ea typeface="Georgia"/>
              <a:cs typeface="Georgia"/>
              <a:sym typeface="Georgia"/>
            </a:endParaRPr>
          </a:p>
        </p:txBody>
      </p:sp>
      <p:sp>
        <p:nvSpPr>
          <p:cNvPr id="275" name="Google Shape;275;p44"/>
          <p:cNvSpPr/>
          <p:nvPr/>
        </p:nvSpPr>
        <p:spPr>
          <a:xfrm>
            <a:off x="-793" y="-793"/>
            <a:ext cx="9144000" cy="304800"/>
          </a:xfrm>
          <a:prstGeom prst="rect">
            <a:avLst/>
          </a:prstGeom>
          <a:solidFill>
            <a:srgbClr val="00205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6" name="Google Shape;276;p44"/>
          <p:cNvSpPr txBox="1"/>
          <p:nvPr/>
        </p:nvSpPr>
        <p:spPr>
          <a:xfrm>
            <a:off x="873400" y="1738006"/>
            <a:ext cx="7386900" cy="30447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2100" b="0" i="0" u="none" strike="noStrike" cap="none">
                <a:solidFill>
                  <a:schemeClr val="dk1"/>
                </a:solidFill>
                <a:latin typeface="Georgia"/>
                <a:ea typeface="Georgia"/>
                <a:cs typeface="Georgia"/>
                <a:sym typeface="Georgia"/>
              </a:rPr>
              <a:t>Identity</a:t>
            </a:r>
            <a:endParaRPr sz="1100"/>
          </a:p>
          <a:p>
            <a:pPr marL="0" marR="0" lvl="0" indent="0" algn="l" rtl="0">
              <a:lnSpc>
                <a:spcPct val="90000"/>
              </a:lnSpc>
              <a:spcBef>
                <a:spcPts val="800"/>
              </a:spcBef>
              <a:spcAft>
                <a:spcPts val="0"/>
              </a:spcAft>
              <a:buNone/>
            </a:pPr>
            <a:endParaRPr sz="2100" b="0" i="0" u="none" strike="noStrike" cap="none">
              <a:solidFill>
                <a:schemeClr val="dk1"/>
              </a:solidFill>
              <a:latin typeface="Georgia"/>
              <a:ea typeface="Georgia"/>
              <a:cs typeface="Georgia"/>
              <a:sym typeface="Georgia"/>
            </a:endParaRPr>
          </a:p>
          <a:p>
            <a:pPr marL="0" marR="0" lvl="0" indent="0" algn="l" rtl="0">
              <a:lnSpc>
                <a:spcPct val="90000"/>
              </a:lnSpc>
              <a:spcBef>
                <a:spcPts val="800"/>
              </a:spcBef>
              <a:spcAft>
                <a:spcPts val="0"/>
              </a:spcAft>
              <a:buNone/>
            </a:pPr>
            <a:r>
              <a:rPr lang="en" sz="2100" b="0" i="0" u="none" strike="noStrike" cap="none">
                <a:solidFill>
                  <a:schemeClr val="dk1"/>
                </a:solidFill>
                <a:latin typeface="Georgia"/>
                <a:ea typeface="Georgia"/>
                <a:cs typeface="Georgia"/>
                <a:sym typeface="Georgia"/>
              </a:rPr>
              <a:t>Responsibility</a:t>
            </a:r>
            <a:endParaRPr sz="1100"/>
          </a:p>
          <a:p>
            <a:pPr marL="0" marR="0" lvl="0" indent="0" algn="l" rtl="0">
              <a:lnSpc>
                <a:spcPct val="90000"/>
              </a:lnSpc>
              <a:spcBef>
                <a:spcPts val="800"/>
              </a:spcBef>
              <a:spcAft>
                <a:spcPts val="0"/>
              </a:spcAft>
              <a:buNone/>
            </a:pPr>
            <a:endParaRPr sz="2100" b="0" i="0" u="none" strike="noStrike" cap="none">
              <a:solidFill>
                <a:schemeClr val="dk1"/>
              </a:solidFill>
              <a:latin typeface="Georgia"/>
              <a:ea typeface="Georgia"/>
              <a:cs typeface="Georgia"/>
              <a:sym typeface="Georgia"/>
            </a:endParaRPr>
          </a:p>
          <a:p>
            <a:pPr marL="0" marR="0" lvl="0" indent="0" algn="l" rtl="0">
              <a:lnSpc>
                <a:spcPct val="90000"/>
              </a:lnSpc>
              <a:spcBef>
                <a:spcPts val="800"/>
              </a:spcBef>
              <a:spcAft>
                <a:spcPts val="0"/>
              </a:spcAft>
              <a:buNone/>
            </a:pPr>
            <a:r>
              <a:rPr lang="en" sz="2100" b="0" i="0" u="none" strike="noStrike" cap="none">
                <a:solidFill>
                  <a:schemeClr val="dk1"/>
                </a:solidFill>
                <a:latin typeface="Georgia"/>
                <a:ea typeface="Georgia"/>
                <a:cs typeface="Georgia"/>
                <a:sym typeface="Georgia"/>
              </a:rPr>
              <a:t>Time</a:t>
            </a:r>
            <a:endParaRPr sz="1100"/>
          </a:p>
          <a:p>
            <a:pPr marL="0" marR="0" lvl="0" indent="0" algn="l" rtl="0">
              <a:lnSpc>
                <a:spcPct val="90000"/>
              </a:lnSpc>
              <a:spcBef>
                <a:spcPts val="800"/>
              </a:spcBef>
              <a:spcAft>
                <a:spcPts val="0"/>
              </a:spcAft>
              <a:buNone/>
            </a:pPr>
            <a:endParaRPr sz="2100" b="0" i="0" u="none" strike="noStrike" cap="none">
              <a:solidFill>
                <a:schemeClr val="dk1"/>
              </a:solidFill>
              <a:latin typeface="Georgia"/>
              <a:ea typeface="Georgia"/>
              <a:cs typeface="Georgia"/>
              <a:sym typeface="Georgia"/>
            </a:endParaRPr>
          </a:p>
          <a:p>
            <a:pPr marL="215900" marR="0" lvl="0" indent="-76200" algn="l" rtl="0">
              <a:lnSpc>
                <a:spcPct val="90000"/>
              </a:lnSpc>
              <a:spcBef>
                <a:spcPts val="800"/>
              </a:spcBef>
              <a:spcAft>
                <a:spcPts val="0"/>
              </a:spcAft>
              <a:buClr>
                <a:schemeClr val="dk1"/>
              </a:buClr>
              <a:buSzPts val="2100"/>
              <a:buFont typeface="Arial"/>
              <a:buNone/>
            </a:pPr>
            <a:endParaRPr sz="2100" b="0" i="0" u="none" strike="noStrike" cap="none">
              <a:solidFill>
                <a:schemeClr val="dk1"/>
              </a:solidFill>
              <a:latin typeface="Georgia"/>
              <a:ea typeface="Georgia"/>
              <a:cs typeface="Georgia"/>
              <a:sym typeface="Georgia"/>
            </a:endParaRPr>
          </a:p>
          <a:p>
            <a:pPr marL="0" marR="0" lvl="0" indent="0" algn="ctr" rtl="0">
              <a:spcBef>
                <a:spcPts val="0"/>
              </a:spcBef>
              <a:spcAft>
                <a:spcPts val="0"/>
              </a:spcAft>
              <a:buNone/>
            </a:pPr>
            <a:endParaRPr sz="2100" b="0" i="0" u="none" strike="noStrike" cap="none">
              <a:solidFill>
                <a:srgbClr val="595959"/>
              </a:solidFill>
              <a:latin typeface="Georgia"/>
              <a:ea typeface="Georgia"/>
              <a:cs typeface="Georgia"/>
              <a:sym typeface="Georgia"/>
            </a:endParaRPr>
          </a:p>
        </p:txBody>
      </p:sp>
      <p:grpSp>
        <p:nvGrpSpPr>
          <p:cNvPr id="277" name="Google Shape;277;p44"/>
          <p:cNvGrpSpPr/>
          <p:nvPr/>
        </p:nvGrpSpPr>
        <p:grpSpPr>
          <a:xfrm>
            <a:off x="8860231" y="4843475"/>
            <a:ext cx="297640" cy="298144"/>
            <a:chOff x="10278796" y="5313648"/>
            <a:chExt cx="733645" cy="723300"/>
          </a:xfrm>
        </p:grpSpPr>
        <p:sp>
          <p:nvSpPr>
            <p:cNvPr id="278" name="Google Shape;278;p44"/>
            <p:cNvSpPr/>
            <p:nvPr/>
          </p:nvSpPr>
          <p:spPr>
            <a:xfrm>
              <a:off x="10278796" y="5313648"/>
              <a:ext cx="712200" cy="723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79" name="Google Shape;279;p44" descr="Graphical user interface, text&#10;&#10;Description automatically generated"/>
            <p:cNvPicPr preferRelativeResize="0"/>
            <p:nvPr/>
          </p:nvPicPr>
          <p:blipFill rotWithShape="1">
            <a:blip r:embed="rId3">
              <a:alphaModFix/>
            </a:blip>
            <a:srcRect r="72716" b="199"/>
            <a:stretch/>
          </p:blipFill>
          <p:spPr>
            <a:xfrm>
              <a:off x="10305458" y="5349441"/>
              <a:ext cx="706983" cy="65363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p:nvPr/>
        </p:nvSpPr>
        <p:spPr>
          <a:xfrm>
            <a:off x="691423" y="3494158"/>
            <a:ext cx="7382400" cy="136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endParaRPr sz="2100" b="1" i="0" u="none" strike="noStrike" cap="none">
              <a:solidFill>
                <a:schemeClr val="lt1"/>
              </a:solidFill>
              <a:latin typeface="Georgia"/>
              <a:ea typeface="Georgia"/>
              <a:cs typeface="Georgia"/>
              <a:sym typeface="Georgia"/>
            </a:endParaRPr>
          </a:p>
          <a:p>
            <a:pPr marL="0" marR="0" lvl="0" indent="0" algn="r" rtl="0">
              <a:spcBef>
                <a:spcPts val="0"/>
              </a:spcBef>
              <a:spcAft>
                <a:spcPts val="0"/>
              </a:spcAft>
              <a:buNone/>
            </a:pPr>
            <a:endParaRPr sz="2100" b="1" i="0" u="none" strike="noStrike" cap="none">
              <a:solidFill>
                <a:schemeClr val="lt1"/>
              </a:solidFill>
              <a:latin typeface="Georgia"/>
              <a:ea typeface="Georgia"/>
              <a:cs typeface="Georgia"/>
              <a:sym typeface="Georgia"/>
            </a:endParaRPr>
          </a:p>
          <a:p>
            <a:pPr marL="0" marR="0" lvl="0" indent="0" algn="l" rtl="0">
              <a:spcBef>
                <a:spcPts val="0"/>
              </a:spcBef>
              <a:spcAft>
                <a:spcPts val="0"/>
              </a:spcAft>
              <a:buNone/>
            </a:pPr>
            <a:r>
              <a:rPr lang="en" sz="2100" b="0" i="0" u="none" strike="noStrike" cap="none">
                <a:solidFill>
                  <a:schemeClr val="dk1"/>
                </a:solidFill>
                <a:latin typeface="Georgia"/>
                <a:ea typeface="Georgia"/>
                <a:cs typeface="Georgia"/>
                <a:sym typeface="Georgia"/>
              </a:rPr>
              <a:t> </a:t>
            </a:r>
            <a:r>
              <a:rPr lang="en" sz="1800" b="0" i="0" u="none" strike="noStrike" cap="none">
                <a:solidFill>
                  <a:schemeClr val="lt1"/>
                </a:solidFill>
                <a:latin typeface="Georgia"/>
                <a:ea typeface="Georgia"/>
                <a:cs typeface="Georgia"/>
                <a:sym typeface="Georgia"/>
              </a:rPr>
              <a:t>– Derek Parfit, </a:t>
            </a:r>
            <a:r>
              <a:rPr lang="en" sz="1800" b="0" i="1" u="none" strike="noStrike" cap="none">
                <a:solidFill>
                  <a:schemeClr val="lt1"/>
                </a:solidFill>
                <a:latin typeface="Georgia"/>
                <a:ea typeface="Georgia"/>
                <a:cs typeface="Georgia"/>
                <a:sym typeface="Georgia"/>
              </a:rPr>
              <a:t>Reasons and Persons </a:t>
            </a:r>
            <a:r>
              <a:rPr lang="en" sz="1800" b="0" i="0" u="none" strike="noStrike" cap="none">
                <a:solidFill>
                  <a:schemeClr val="lt1"/>
                </a:solidFill>
                <a:latin typeface="Georgia"/>
                <a:ea typeface="Georgia"/>
                <a:cs typeface="Georgia"/>
                <a:sym typeface="Georgia"/>
              </a:rPr>
              <a:t>(Oxford, 1984)</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endParaRPr sz="2100">
              <a:solidFill>
                <a:schemeClr val="dk1"/>
              </a:solidFill>
              <a:latin typeface="Georgia"/>
              <a:ea typeface="Georgia"/>
              <a:cs typeface="Georgia"/>
              <a:sym typeface="Georgia"/>
            </a:endParaRPr>
          </a:p>
        </p:txBody>
      </p:sp>
      <p:sp>
        <p:nvSpPr>
          <p:cNvPr id="286" name="Google Shape;286;p45"/>
          <p:cNvSpPr txBox="1"/>
          <p:nvPr/>
        </p:nvSpPr>
        <p:spPr>
          <a:xfrm>
            <a:off x="691423" y="1663933"/>
            <a:ext cx="78357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chemeClr val="lt1"/>
                </a:solidFill>
                <a:latin typeface="Georgia"/>
                <a:ea typeface="Georgia"/>
                <a:cs typeface="Georgia"/>
                <a:sym typeface="Georgia"/>
              </a:rPr>
              <a:t>My two subjects are reasons and persons. I have argued that, in various ways, our reasons for acting should become </a:t>
            </a:r>
            <a:r>
              <a:rPr lang="en" sz="2100" i="1">
                <a:solidFill>
                  <a:schemeClr val="lt1"/>
                </a:solidFill>
                <a:latin typeface="Georgia"/>
                <a:ea typeface="Georgia"/>
                <a:cs typeface="Georgia"/>
                <a:sym typeface="Georgia"/>
              </a:rPr>
              <a:t>more impersonal</a:t>
            </a:r>
            <a:r>
              <a:rPr lang="en" sz="2100">
                <a:solidFill>
                  <a:schemeClr val="lt1"/>
                </a:solidFill>
                <a:latin typeface="Georgia"/>
                <a:ea typeface="Georgia"/>
                <a:cs typeface="Georgia"/>
                <a:sym typeface="Georgia"/>
              </a:rPr>
              <a:t>. Greater impersonality may seem threatening. But it would often be better for everyone. </a:t>
            </a:r>
            <a:endParaRPr sz="2100" b="1">
              <a:solidFill>
                <a:schemeClr val="lt1"/>
              </a:solidFill>
              <a:latin typeface="Georgia"/>
              <a:ea typeface="Georgia"/>
              <a:cs typeface="Georgia"/>
              <a:sym typeface="Georgia"/>
            </a:endParaRPr>
          </a:p>
        </p:txBody>
      </p:sp>
      <p:sp>
        <p:nvSpPr>
          <p:cNvPr id="287" name="Google Shape;287;p45"/>
          <p:cNvSpPr txBox="1"/>
          <p:nvPr/>
        </p:nvSpPr>
        <p:spPr>
          <a:xfrm>
            <a:off x="383241" y="375038"/>
            <a:ext cx="8320200" cy="643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lt1"/>
              </a:buClr>
              <a:buSzPts val="3600"/>
              <a:buFont typeface="Georgia"/>
              <a:buNone/>
            </a:pPr>
            <a:r>
              <a:rPr lang="en" sz="3600" b="0" u="none">
                <a:solidFill>
                  <a:schemeClr val="lt1"/>
                </a:solidFill>
                <a:latin typeface="Georgia"/>
                <a:ea typeface="Georgia"/>
                <a:cs typeface="Georgia"/>
                <a:sym typeface="Georgia"/>
              </a:rPr>
              <a:t>Parfit on identity</a:t>
            </a:r>
            <a:endParaRPr sz="3600" b="0" u="none">
              <a:solidFill>
                <a:schemeClr val="lt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2035</Words>
  <Application>Microsoft Office PowerPoint</Application>
  <PresentationFormat>On-screen Show (16:9)</PresentationFormat>
  <Paragraphs>293</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Calibri</vt:lpstr>
      <vt:lpstr>Georgia</vt:lpstr>
      <vt:lpstr>Roboto Thin</vt:lpstr>
      <vt:lpstr>EB Garamond</vt:lpstr>
      <vt:lpstr>Twentieth Century</vt:lpstr>
      <vt:lpstr>Arial</vt:lpstr>
      <vt:lpstr>Gill Sans</vt:lpstr>
      <vt:lpstr>Roboto</vt:lpstr>
      <vt:lpstr>Roboto Medium</vt:lpstr>
      <vt:lpstr>Office Theme</vt:lpstr>
      <vt:lpstr>Office Theme</vt:lpstr>
      <vt:lpstr>WEST Member Meeting Embedding Collaboration; Embedding Shared Print</vt:lpstr>
      <vt:lpstr>Meeting Agenda</vt:lpstr>
      <vt:lpstr>Welcome &amp; Opening Remarks</vt:lpstr>
      <vt:lpstr>Keynote Presentation Towards a Moral Theory of the Collective Collection: Lessons from Derek Parfit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Celebrate Community</vt:lpstr>
      <vt:lpstr>PowerPoint Presentation</vt:lpstr>
      <vt:lpstr>Panel Discussion Embedding Shared Print into Local Collection Management: Data-informed Deselection</vt:lpstr>
      <vt:lpstr>PowerPoint Presentation</vt:lpstr>
      <vt:lpstr>Closing Remarks</vt:lpstr>
      <vt:lpstr>PowerPoint Presentation</vt:lpstr>
      <vt:lpstr>PowerPoint Presentation</vt:lpstr>
      <vt:lpstr>PowerPoint Presentation</vt:lpstr>
      <vt:lpstr>Thank you! Please stay in touch with your questions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Member Meeting Embedding Collaboration; Embedding Shared Print</dc:title>
  <cp:lastModifiedBy>Anna Striker</cp:lastModifiedBy>
  <cp:revision>1</cp:revision>
  <dcterms:modified xsi:type="dcterms:W3CDTF">2022-07-21T23:13:23Z</dcterms:modified>
</cp:coreProperties>
</file>